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ink/ink2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16" r:id="rId2"/>
  </p:sldMasterIdLst>
  <p:notesMasterIdLst>
    <p:notesMasterId r:id="rId30"/>
  </p:notesMasterIdLst>
  <p:sldIdLst>
    <p:sldId id="668" r:id="rId3"/>
    <p:sldId id="704" r:id="rId4"/>
    <p:sldId id="544" r:id="rId5"/>
    <p:sldId id="666" r:id="rId6"/>
    <p:sldId id="676" r:id="rId7"/>
    <p:sldId id="701" r:id="rId8"/>
    <p:sldId id="667" r:id="rId9"/>
    <p:sldId id="677" r:id="rId10"/>
    <p:sldId id="702" r:id="rId11"/>
    <p:sldId id="678" r:id="rId12"/>
    <p:sldId id="691" r:id="rId13"/>
    <p:sldId id="703" r:id="rId14"/>
    <p:sldId id="680" r:id="rId15"/>
    <p:sldId id="692" r:id="rId16"/>
    <p:sldId id="700" r:id="rId17"/>
    <p:sldId id="682" r:id="rId18"/>
    <p:sldId id="693" r:id="rId19"/>
    <p:sldId id="684" r:id="rId20"/>
    <p:sldId id="694" r:id="rId21"/>
    <p:sldId id="699" r:id="rId22"/>
    <p:sldId id="695" r:id="rId23"/>
    <p:sldId id="686" r:id="rId24"/>
    <p:sldId id="698" r:id="rId25"/>
    <p:sldId id="696" r:id="rId26"/>
    <p:sldId id="688" r:id="rId27"/>
    <p:sldId id="697" r:id="rId28"/>
    <p:sldId id="69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347"/>
    <a:srgbClr val="462E82"/>
    <a:srgbClr val="423D67"/>
    <a:srgbClr val="7A70C6"/>
    <a:srgbClr val="B7DC8A"/>
    <a:srgbClr val="F098DD"/>
    <a:srgbClr val="E3D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30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34" Type="http://schemas.openxmlformats.org/officeDocument/2006/relationships/tableStyles" Target="tableStyles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slide" Target="slides/slide27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viewProps" Target="viewProp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presProps" Target="presProps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notesMaster" Target="notesMasters/notesMaster1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 /><Relationship Id="rId2" Type="http://schemas.microsoft.com/office/2011/relationships/chartColorStyle" Target="colors3.xml" /><Relationship Id="rId1" Type="http://schemas.microsoft.com/office/2011/relationships/chartStyle" Target="style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 /><Relationship Id="rId2" Type="http://schemas.microsoft.com/office/2011/relationships/chartColorStyle" Target="colors4.xml" /><Relationship Id="rId1" Type="http://schemas.microsoft.com/office/2011/relationships/chartStyle" Target="style4.xml" 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 /><Relationship Id="rId2" Type="http://schemas.microsoft.com/office/2011/relationships/chartColorStyle" Target="colors5.xml" /><Relationship Id="rId1" Type="http://schemas.microsoft.com/office/2011/relationships/chartStyle" Target="style5.xml" 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 /><Relationship Id="rId2" Type="http://schemas.microsoft.com/office/2011/relationships/chartColorStyle" Target="colors6.xml" /><Relationship Id="rId1" Type="http://schemas.microsoft.com/office/2011/relationships/chartStyle" Target="style6.xml" 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 /><Relationship Id="rId2" Type="http://schemas.microsoft.com/office/2011/relationships/chartColorStyle" Target="colors7.xml" /><Relationship Id="rId1" Type="http://schemas.microsoft.com/office/2011/relationships/chartStyle" Target="style7.xml" 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 /><Relationship Id="rId2" Type="http://schemas.microsoft.com/office/2011/relationships/chartColorStyle" Target="colors8.xml" /><Relationship Id="rId1" Type="http://schemas.microsoft.com/office/2011/relationships/chartStyle" Target="style8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8B9-4EE6-A878-3C9B22E3E237}"/>
              </c:ext>
            </c:extLst>
          </c:dPt>
          <c:dPt>
            <c:idx val="1"/>
            <c:bubble3D val="0"/>
            <c:spPr>
              <a:solidFill>
                <a:srgbClr val="DC391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8B9-4EE6-A878-3C9B22E3E237}"/>
              </c:ext>
            </c:extLst>
          </c:dPt>
          <c:dLbls>
            <c:dLbl>
              <c:idx val="0"/>
              <c:numFmt formatCode="0.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8B9-4EE6-A878-3C9B22E3E237}"/>
                </c:ext>
              </c:extLst>
            </c:dLbl>
            <c:dLbl>
              <c:idx val="1"/>
              <c:layout>
                <c:manualLayout>
                  <c:x val="7.7868986935159784E-2"/>
                  <c:y val="0.16442827470538948"/>
                </c:manualLayout>
              </c:layout>
              <c:tx>
                <c:rich>
                  <a:bodyPr/>
                  <a:lstStyle/>
                  <a:p>
                    <a:fld id="{2C48C51F-874A-444A-BFE4-26CDE355F2E1}" type="PERCENTAGE">
                      <a:rPr lang="en-US" sz="280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8B9-4EE6-A878-3C9B22E3E237}"/>
                </c:ext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0.83299999999999996</c:v>
                </c:pt>
                <c:pt idx="1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B9-4EE6-A878-3C9B22E3E23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288240450630529"/>
          <c:y val="0.42567987134072327"/>
          <c:w val="9.9871230840763617E-2"/>
          <c:h val="0.2420368171812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8B8-467E-8528-F55750F17739}"/>
              </c:ext>
            </c:extLst>
          </c:dPt>
          <c:dPt>
            <c:idx val="1"/>
            <c:bubble3D val="0"/>
            <c:spPr>
              <a:solidFill>
                <a:srgbClr val="DC391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8B8-467E-8528-F55750F1773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BD37D0F-DC76-4D3F-8A87-EB0E2D57A7B0}" type="PERCENTAGE">
                      <a:rPr lang="en-US" sz="2400"/>
                      <a:pPr/>
                      <a:t>[ПРОЦЕНТ]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8B8-467E-8528-F55750F17739}"/>
                </c:ext>
              </c:extLst>
            </c:dLbl>
            <c:dLbl>
              <c:idx val="1"/>
              <c:layout>
                <c:manualLayout>
                  <c:x val="7.3511830042983714E-2"/>
                  <c:y val="0.17133419651610607"/>
                </c:manualLayout>
              </c:layout>
              <c:numFmt formatCode="0.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B8-467E-8528-F55750F17739}"/>
                </c:ext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0.85799999999999998</c:v>
                </c:pt>
                <c:pt idx="1">
                  <c:v>0.14199999999999999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B8-467E-8528-F55750F1773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F8B-454B-87BA-9BB54FF51B48}"/>
              </c:ext>
            </c:extLst>
          </c:dPt>
          <c:dPt>
            <c:idx val="1"/>
            <c:bubble3D val="0"/>
            <c:spPr>
              <a:solidFill>
                <a:srgbClr val="DC391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F8B-454B-87BA-9BB54FF51B48}"/>
              </c:ext>
            </c:extLst>
          </c:dPt>
          <c:dLbls>
            <c:numFmt formatCode="0.0%" sourceLinked="0"/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0.68500000000000005</c:v>
                </c:pt>
                <c:pt idx="1">
                  <c:v>0.315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8B-454B-87BA-9BB54FF51B4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288240450630529"/>
          <c:y val="0.42567987134072327"/>
          <c:w val="9.9871230840763617E-2"/>
          <c:h val="0.2420368171812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C2-4B17-B6D8-D8CA1732EB0C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8C2-4B17-B6D8-D8CA1732EB0C}"/>
              </c:ext>
            </c:extLst>
          </c:dPt>
          <c:dLbls>
            <c:numFmt formatCode="0.0%" sourceLinked="0"/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0.66400000000000003</c:v>
                </c:pt>
                <c:pt idx="1">
                  <c:v>0.33600000000000002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C2-4B17-B6D8-D8CA1732EB0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288240450630529"/>
          <c:y val="0.42567987134072327"/>
          <c:w val="9.9871230840763617E-2"/>
          <c:h val="0.2420368171812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80E-456A-AF2F-49CC8AE36263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80E-456A-AF2F-49CC8AE36263}"/>
              </c:ext>
            </c:extLst>
          </c:dPt>
          <c:dLbls>
            <c:dLbl>
              <c:idx val="1"/>
              <c:layout>
                <c:manualLayout>
                  <c:x val="4.1894068117337799E-2"/>
                  <c:y val="0.1238674173323239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0E-456A-AF2F-49CC8AE36263}"/>
                </c:ext>
              </c:extLst>
            </c:dLbl>
            <c:numFmt formatCode="0.0%" sourceLinked="0"/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0.91900000000000004</c:v>
                </c:pt>
                <c:pt idx="1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0E-456A-AF2F-49CC8AE3626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288240450630529"/>
          <c:y val="0.42567987134072327"/>
          <c:w val="9.9871230840763617E-2"/>
          <c:h val="0.2420368171812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E4D-4389-823A-5C486FC7E6D8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E4D-4389-823A-5C486FC7E6D8}"/>
              </c:ext>
            </c:extLst>
          </c:dPt>
          <c:dLbls>
            <c:numFmt formatCode="0.0%" sourceLinked="0"/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0.39</c:v>
                </c:pt>
                <c:pt idx="1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4D-4389-823A-5C486FC7E6D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288240450630529"/>
          <c:y val="0.42567987134072327"/>
          <c:w val="9.9871230840763617E-2"/>
          <c:h val="0.2420368171812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663-440B-B132-FF61478AA7B1}"/>
              </c:ext>
            </c:extLst>
          </c:dPt>
          <c:dPt>
            <c:idx val="1"/>
            <c:bubble3D val="0"/>
            <c:spPr>
              <a:solidFill>
                <a:srgbClr val="DC391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663-440B-B132-FF61478AA7B1}"/>
              </c:ext>
            </c:extLst>
          </c:dPt>
          <c:dLbls>
            <c:numFmt formatCode="0.0%" sourceLinked="0"/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0.27100000000000002</c:v>
                </c:pt>
                <c:pt idx="1">
                  <c:v>0.72899999999999998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63-440B-B132-FF61478AA7B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288240450630529"/>
          <c:y val="0.42567987134072327"/>
          <c:w val="9.9871230840763617E-2"/>
          <c:h val="0.2420368171812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E03-4BCF-9685-A56C991922F6}"/>
              </c:ext>
            </c:extLst>
          </c:dPt>
          <c:dPt>
            <c:idx val="1"/>
            <c:bubble3D val="0"/>
            <c:spPr>
              <a:solidFill>
                <a:srgbClr val="DC391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E03-4BCF-9685-A56C991922F6}"/>
              </c:ext>
            </c:extLst>
          </c:dPt>
          <c:dLbls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0.35</c:v>
                </c:pt>
                <c:pt idx="1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03-4BCF-9685-A56C991922F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20:05:48.0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8T20:05:56.3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23CA0-DC6A-4E22-BDED-7EF65F541CE8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343DE-2F37-49F6-AB86-5673E4709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79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343DE-2F37-49F6-AB86-5673E47094E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06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2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7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3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5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35AF6F3-B095-B057-C0EE-75899C8CB192}"/>
              </a:ext>
            </a:extLst>
          </p:cNvPr>
          <p:cNvGrpSpPr/>
          <p:nvPr userDrawn="1"/>
        </p:nvGrpSpPr>
        <p:grpSpPr>
          <a:xfrm>
            <a:off x="-392909" y="570"/>
            <a:ext cx="1234533" cy="1028931"/>
            <a:chOff x="-582970" y="1"/>
            <a:chExt cx="1829334" cy="1916780"/>
          </a:xfrm>
        </p:grpSpPr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7E0063F6-DAEE-40EB-AA69-53900610854F}"/>
                </a:ext>
              </a:extLst>
            </p:cNvPr>
            <p:cNvSpPr/>
            <p:nvPr userDrawn="1"/>
          </p:nvSpPr>
          <p:spPr>
            <a:xfrm flipH="1">
              <a:off x="-388610" y="143122"/>
              <a:ext cx="1634974" cy="1773659"/>
            </a:xfrm>
            <a:prstGeom prst="parallelogram">
              <a:avLst>
                <a:gd name="adj" fmla="val 8297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64">
                <a:solidFill>
                  <a:prstClr val="white"/>
                </a:solidFill>
              </a:endParaRPr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id="{DEDE95C7-F512-4831-9DE4-2A8C97B9D18C}"/>
                </a:ext>
              </a:extLst>
            </p:cNvPr>
            <p:cNvSpPr/>
            <p:nvPr userDrawn="1"/>
          </p:nvSpPr>
          <p:spPr>
            <a:xfrm flipH="1">
              <a:off x="-582970" y="1"/>
              <a:ext cx="1634974" cy="1773659"/>
            </a:xfrm>
            <a:prstGeom prst="parallelogram">
              <a:avLst>
                <a:gd name="adj" fmla="val 82978"/>
              </a:avLst>
            </a:prstGeom>
            <a:solidFill>
              <a:srgbClr val="A2A2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64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ый треугольник 8">
              <a:extLst>
                <a:ext uri="{FF2B5EF4-FFF2-40B4-BE49-F238E27FC236}">
                  <a16:creationId xmlns:a16="http://schemas.microsoft.com/office/drawing/2014/main" id="{9E6EBBB3-D026-4F84-A5EC-9EF684A48DCB}"/>
                </a:ext>
              </a:extLst>
            </p:cNvPr>
            <p:cNvSpPr/>
            <p:nvPr userDrawn="1"/>
          </p:nvSpPr>
          <p:spPr>
            <a:xfrm flipH="1" flipV="1">
              <a:off x="2" y="10"/>
              <a:ext cx="1065473" cy="1339448"/>
            </a:xfrm>
            <a:prstGeom prst="rtTriangle">
              <a:avLst/>
            </a:prstGeom>
            <a:solidFill>
              <a:srgbClr val="565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64">
                <a:solidFill>
                  <a:prstClr val="white"/>
                </a:solidFill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4767AD-6F14-465F-B141-A3B8B5C52706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92" y="214854"/>
            <a:ext cx="726514" cy="52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42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865"/>
          <a:stretch/>
        </p:blipFill>
        <p:spPr>
          <a:xfrm>
            <a:off x="5604774" y="0"/>
            <a:ext cx="658723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01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291519" y="150430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583044" y="1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7"/>
            <a:ext cx="1090821" cy="859156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9600000" y="7"/>
            <a:ext cx="1090821" cy="85915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0690826" y="7"/>
            <a:ext cx="1501180" cy="8591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288" tIns="34645" rIns="69288" bIns="346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10870659" y="141294"/>
            <a:ext cx="1321342" cy="5623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64" b="1" dirty="0">
                <a:solidFill>
                  <a:srgbClr val="7A5D00"/>
                </a:solidFill>
              </a:rPr>
              <a:t>СМИ</a:t>
            </a:r>
          </a:p>
        </p:txBody>
      </p:sp>
    </p:spTree>
    <p:extLst>
      <p:ext uri="{BB962C8B-B14F-4D97-AF65-F5344CB8AC3E}">
        <p14:creationId xmlns:p14="http://schemas.microsoft.com/office/powerpoint/2010/main" val="2952786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291519" y="150430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583044" y="1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7"/>
            <a:ext cx="1090821" cy="859156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8678139" y="7"/>
            <a:ext cx="1090821" cy="859156"/>
          </a:xfrm>
          <a:prstGeom prst="rtTriangle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9768965" y="7"/>
            <a:ext cx="2423041" cy="859156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288" tIns="34645" rIns="69288" bIns="346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9768966" y="141294"/>
            <a:ext cx="2423041" cy="562386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64" b="1" dirty="0">
                <a:solidFill>
                  <a:srgbClr val="565087"/>
                </a:solidFill>
              </a:rPr>
              <a:t>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3539655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291519" y="150430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583044" y="1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7"/>
            <a:ext cx="1090821" cy="859156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8297980" y="7"/>
            <a:ext cx="1090821" cy="859156"/>
          </a:xfrm>
          <a:prstGeom prst="rtTriangle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9388805" y="7"/>
            <a:ext cx="2803201" cy="859156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288" tIns="34645" rIns="69288" bIns="346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9262086" y="141294"/>
            <a:ext cx="2929921" cy="562386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64" b="1" dirty="0">
                <a:solidFill>
                  <a:prstClr val="white"/>
                </a:solidFill>
              </a:rPr>
              <a:t>Социальные сети</a:t>
            </a:r>
          </a:p>
        </p:txBody>
      </p:sp>
    </p:spTree>
    <p:extLst>
      <p:ext uri="{BB962C8B-B14F-4D97-AF65-F5344CB8AC3E}">
        <p14:creationId xmlns:p14="http://schemas.microsoft.com/office/powerpoint/2010/main" val="3035948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97"/>
          <a:stretch/>
        </p:blipFill>
        <p:spPr>
          <a:xfrm>
            <a:off x="6049480" y="3103120"/>
            <a:ext cx="6142523" cy="3754887"/>
          </a:xfrm>
          <a:prstGeom prst="rect">
            <a:avLst/>
          </a:prstGeom>
        </p:spPr>
      </p:pic>
      <p:sp>
        <p:nvSpPr>
          <p:cNvPr id="4" name="Параллелограмм 3"/>
          <p:cNvSpPr/>
          <p:nvPr userDrawn="1"/>
        </p:nvSpPr>
        <p:spPr>
          <a:xfrm flipH="1">
            <a:off x="2818879" y="1"/>
            <a:ext cx="2365126" cy="1723951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 userDrawn="1"/>
        </p:nvSpPr>
        <p:spPr>
          <a:xfrm flipH="1">
            <a:off x="-775369" y="2304461"/>
            <a:ext cx="3436489" cy="2676097"/>
          </a:xfrm>
          <a:prstGeom prst="parallelogram">
            <a:avLst>
              <a:gd name="adj" fmla="val 95335"/>
            </a:avLst>
          </a:prstGeom>
          <a:solidFill>
            <a:srgbClr val="77B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979981" y="2219066"/>
            <a:ext cx="6473461" cy="362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1754" b="1" dirty="0">
                <a:solidFill>
                  <a:srgbClr val="3D284E"/>
                </a:solidFill>
              </a:rPr>
              <a:t>ПЛАНИРОВАНИЕ ИНФОРМАЦИОННОЙ РАБОТЫ</a:t>
            </a:r>
          </a:p>
        </p:txBody>
      </p:sp>
      <p:sp>
        <p:nvSpPr>
          <p:cNvPr id="10" name="Параллелограмм 9"/>
          <p:cNvSpPr/>
          <p:nvPr userDrawn="1"/>
        </p:nvSpPr>
        <p:spPr>
          <a:xfrm flipH="1">
            <a:off x="1100628" y="5970126"/>
            <a:ext cx="3436489" cy="2676097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12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03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6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21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19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300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69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87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00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00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07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81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04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7172" b="2628"/>
          <a:stretch/>
        </p:blipFill>
        <p:spPr>
          <a:xfrm>
            <a:off x="6077248" y="0"/>
            <a:ext cx="611475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1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13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37816" b="2628"/>
          <a:stretch/>
        </p:blipFill>
        <p:spPr>
          <a:xfrm>
            <a:off x="8095852" y="0"/>
            <a:ext cx="40961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51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583042" y="-37018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778867" y="-128822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7"/>
            <a:ext cx="1090821" cy="859156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1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9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5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5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5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7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6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oleObject" Target="../embeddings/oleObject1.bin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tags" Target="../tags/tag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vmlDrawing" Target="../drawings/vmlDrawing1.v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1.emf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 /><Relationship Id="rId13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0.xml" /><Relationship Id="rId7" Type="http://schemas.openxmlformats.org/officeDocument/2006/relationships/slideLayout" Target="../slideLayouts/slideLayout24.xml" /><Relationship Id="rId12" Type="http://schemas.openxmlformats.org/officeDocument/2006/relationships/slideLayout" Target="../slideLayouts/slideLayout29.xml" /><Relationship Id="rId2" Type="http://schemas.openxmlformats.org/officeDocument/2006/relationships/slideLayout" Target="../slideLayouts/slideLayout19.xml" /><Relationship Id="rId1" Type="http://schemas.openxmlformats.org/officeDocument/2006/relationships/slideLayout" Target="../slideLayouts/slideLayout18.xml" /><Relationship Id="rId6" Type="http://schemas.openxmlformats.org/officeDocument/2006/relationships/slideLayout" Target="../slideLayouts/slideLayout23.xml" /><Relationship Id="rId11" Type="http://schemas.openxmlformats.org/officeDocument/2006/relationships/slideLayout" Target="../slideLayouts/slideLayout28.xml" /><Relationship Id="rId5" Type="http://schemas.openxmlformats.org/officeDocument/2006/relationships/slideLayout" Target="../slideLayouts/slideLayout22.xml" /><Relationship Id="rId15" Type="http://schemas.openxmlformats.org/officeDocument/2006/relationships/theme" Target="../theme/theme2.xml" /><Relationship Id="rId10" Type="http://schemas.openxmlformats.org/officeDocument/2006/relationships/slideLayout" Target="../slideLayouts/slideLayout27.xml" /><Relationship Id="rId4" Type="http://schemas.openxmlformats.org/officeDocument/2006/relationships/slideLayout" Target="../slideLayouts/slideLayout21.xml" /><Relationship Id="rId9" Type="http://schemas.openxmlformats.org/officeDocument/2006/relationships/slideLayout" Target="../slideLayouts/slideLayout26.xml" /><Relationship Id="rId14" Type="http://schemas.openxmlformats.org/officeDocument/2006/relationships/slideLayout" Target="../slideLayouts/slideLayout3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7" name="Object 1" hidden="1">
            <a:extLst>
              <a:ext uri="{FF2B5EF4-FFF2-40B4-BE49-F238E27FC236}">
                <a16:creationId xmlns:a16="http://schemas.microsoft.com/office/drawing/2014/main" id="{0F965F44-8AE5-201B-AA20-8EEA05BF5E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803306847"/>
              </p:ext>
            </p:extLst>
          </p:nvPr>
        </p:nvGraphicFramePr>
        <p:xfrm>
          <a:off x="1922" y="1515"/>
          <a:ext cx="1920" cy="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Slide" r:id="rId21" imgW="473" imgH="476" progId="TCLayout.ActiveDocument.1">
                  <p:embed/>
                </p:oleObj>
              </mc:Choice>
              <mc:Fallback>
                <p:oleObj name="think-cell Slide" r:id="rId21" imgW="473" imgH="476" progId="TCLayout.ActiveDocument.1">
                  <p:embed/>
                  <p:pic>
                    <p:nvPicPr>
                      <p:cNvPr id="7" name="Object 1" hidden="1">
                        <a:extLst>
                          <a:ext uri="{FF2B5EF4-FFF2-40B4-BE49-F238E27FC236}">
                            <a16:creationId xmlns:a16="http://schemas.microsoft.com/office/drawing/2014/main" id="{0F965F44-8AE5-201B-AA20-8EEA05BF5E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922" y="1515"/>
                        <a:ext cx="1920" cy="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839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hf hdr="0" dt="0"/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9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 /><Relationship Id="rId1" Type="http://schemas.openxmlformats.org/officeDocument/2006/relationships/slideLayout" Target="../slideLayouts/slideLayout1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1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 /><Relationship Id="rId1" Type="http://schemas.openxmlformats.org/officeDocument/2006/relationships/slideLayout" Target="../slideLayouts/slideLayout1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19.png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 /><Relationship Id="rId1" Type="http://schemas.openxmlformats.org/officeDocument/2006/relationships/slideLayout" Target="../slideLayouts/slideLayout1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1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 /><Relationship Id="rId1" Type="http://schemas.openxmlformats.org/officeDocument/2006/relationships/slideLayout" Target="../slideLayouts/slideLayout1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31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 /><Relationship Id="rId1" Type="http://schemas.openxmlformats.org/officeDocument/2006/relationships/slideLayout" Target="../slideLayouts/slideLayout1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1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 /><Relationship Id="rId1" Type="http://schemas.openxmlformats.org/officeDocument/2006/relationships/slideLayout" Target="../slideLayouts/slideLayout1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1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 /><Relationship Id="rId2" Type="http://schemas.openxmlformats.org/officeDocument/2006/relationships/image" Target="../media/image8.emf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11.emf" /><Relationship Id="rId4" Type="http://schemas.openxmlformats.org/officeDocument/2006/relationships/image" Target="../media/image10.emf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1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customXml" Target="../ink/ink1.xml" /><Relationship Id="rId1" Type="http://schemas.openxmlformats.org/officeDocument/2006/relationships/slideLayout" Target="../slideLayouts/slideLayout12.xml" /><Relationship Id="rId4" Type="http://schemas.openxmlformats.org/officeDocument/2006/relationships/customXml" Target="../ink/ink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1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/>
        </p:nvSpPr>
        <p:spPr>
          <a:xfrm>
            <a:off x="947352" y="2792297"/>
            <a:ext cx="5885104" cy="1395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>
            <a:spAutoFit/>
          </a:bodyPr>
          <a:lstStyle/>
          <a:p>
            <a:pPr defTabSz="829290"/>
            <a:r>
              <a:rPr lang="ru-RU" sz="2822" b="1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ЗАБЮРОКРАТИЗИРОВАННОСТИ РЕГИОНОВ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" y="448891"/>
            <a:ext cx="1370486" cy="1241382"/>
          </a:xfrm>
          <a:prstGeom prst="rect">
            <a:avLst/>
          </a:prstGeom>
        </p:spPr>
      </p:pic>
      <p:sp>
        <p:nvSpPr>
          <p:cNvPr id="9" name="Параллелограмм 8"/>
          <p:cNvSpPr/>
          <p:nvPr/>
        </p:nvSpPr>
        <p:spPr>
          <a:xfrm flipH="1">
            <a:off x="756509" y="4621772"/>
            <a:ext cx="1572575" cy="1465156"/>
          </a:xfrm>
          <a:prstGeom prst="parallelogram">
            <a:avLst>
              <a:gd name="adj" fmla="val 90550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endParaRPr lang="ru-RU" sz="136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EE0F28-7F01-4E1C-93AA-ECC4EC1B15C5}"/>
              </a:ext>
            </a:extLst>
          </p:cNvPr>
          <p:cNvSpPr txBox="1"/>
          <p:nvPr/>
        </p:nvSpPr>
        <p:spPr>
          <a:xfrm>
            <a:off x="2126995" y="5009732"/>
            <a:ext cx="5947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Алтыникова Наталья </a:t>
            </a:r>
            <a:r>
              <a:rPr lang="ru-RU" b="1" dirty="0" err="1"/>
              <a:t>Васильенва</a:t>
            </a:r>
            <a:endParaRPr lang="ru-RU" b="1" dirty="0"/>
          </a:p>
          <a:p>
            <a:r>
              <a:rPr lang="ru-RU" dirty="0"/>
              <a:t>советник руководителя Рособрнадзора,</a:t>
            </a:r>
          </a:p>
          <a:p>
            <a:r>
              <a:rPr lang="ru-RU" dirty="0"/>
              <a:t>директор по развитию ГК «Просвещение»</a:t>
            </a:r>
          </a:p>
        </p:txBody>
      </p:sp>
    </p:spTree>
    <p:extLst>
      <p:ext uri="{BB962C8B-B14F-4D97-AF65-F5344CB8AC3E}">
        <p14:creationId xmlns:p14="http://schemas.microsoft.com/office/powerpoint/2010/main" val="801806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1301579" y="537417"/>
            <a:ext cx="8353168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ВНЕСЕНЫ ЛИ ИЗМЕНЕНИЯ В ДОЛЖНОСТНЫЕ ИНСТРУКЦИИ ? </a:t>
            </a:r>
          </a:p>
        </p:txBody>
      </p:sp>
      <p:graphicFrame>
        <p:nvGraphicFramePr>
          <p:cNvPr id="3" name="Объект 11">
            <a:extLst>
              <a:ext uri="{FF2B5EF4-FFF2-40B4-BE49-F238E27FC236}">
                <a16:creationId xmlns:a16="http://schemas.microsoft.com/office/drawing/2014/main" id="{5804C3B4-8107-BAD4-7B77-BBD512BE40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507293"/>
              </p:ext>
            </p:extLst>
          </p:nvPr>
        </p:nvGraphicFramePr>
        <p:xfrm>
          <a:off x="838200" y="1825625"/>
          <a:ext cx="1072772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7267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1301579" y="537417"/>
            <a:ext cx="8353168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ВНЕСЕНЫ ЛИ ИЗМЕНЕНИЯ В ДОЛЖНОСТНЫЕ ИНСТРУКЦИИ ? </a:t>
            </a:r>
          </a:p>
        </p:txBody>
      </p:sp>
      <p:pic>
        <p:nvPicPr>
          <p:cNvPr id="3" name="Объект 3">
            <a:extLst>
              <a:ext uri="{FF2B5EF4-FFF2-40B4-BE49-F238E27FC236}">
                <a16:creationId xmlns:a16="http://schemas.microsoft.com/office/drawing/2014/main" id="{24101031-4893-E99B-9402-505BE2438D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519" y="1812324"/>
            <a:ext cx="12116015" cy="50456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C21854-83E7-42F5-B5CA-1E1579F4A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429" y="4676783"/>
            <a:ext cx="1971502" cy="209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11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DE175A7A-ACE4-A422-192B-EFF0D34B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859184"/>
              </p:ext>
            </p:extLst>
          </p:nvPr>
        </p:nvGraphicFramePr>
        <p:xfrm>
          <a:off x="1342769" y="1609352"/>
          <a:ext cx="8406132" cy="415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915">
                  <a:extLst>
                    <a:ext uri="{9D8B030D-6E8A-4147-A177-3AD203B41FA5}">
                      <a16:colId xmlns:a16="http://schemas.microsoft.com/office/drawing/2014/main" val="192178887"/>
                    </a:ext>
                  </a:extLst>
                </a:gridCol>
                <a:gridCol w="4282217">
                  <a:extLst>
                    <a:ext uri="{9D8B030D-6E8A-4147-A177-3AD203B41FA5}">
                      <a16:colId xmlns:a16="http://schemas.microsoft.com/office/drawing/2014/main" val="2720314529"/>
                    </a:ext>
                  </a:extLst>
                </a:gridCol>
              </a:tblGrid>
              <a:tr h="23688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Лучшие результаты 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Худшие результаты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3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Тульская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Чукотский автономный округ (0%)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923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Самарская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г. Москва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40895"/>
                  </a:ext>
                </a:extLst>
              </a:tr>
              <a:tr h="156703"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Пензенская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Саха (Якутия)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50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Алтайский край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Тыва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82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Амурская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2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Мурманская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973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Крым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5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Мордовия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330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06959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7AB1656-2519-E27B-4A54-8D7531696928}"/>
              </a:ext>
            </a:extLst>
          </p:cNvPr>
          <p:cNvSpPr txBox="1"/>
          <p:nvPr/>
        </p:nvSpPr>
        <p:spPr>
          <a:xfrm>
            <a:off x="1301579" y="537417"/>
            <a:ext cx="8353168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ВНЕСЕНЫ ЛИ ИЗМЕНЕНИЯ В ДОЛЖНОСТНЫЕ ИНСТРУКЦИИ ? </a:t>
            </a:r>
          </a:p>
        </p:txBody>
      </p:sp>
    </p:spTree>
    <p:extLst>
      <p:ext uri="{BB962C8B-B14F-4D97-AF65-F5344CB8AC3E}">
        <p14:creationId xmlns:p14="http://schemas.microsoft.com/office/powerpoint/2010/main" val="3878070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1268627" y="537417"/>
            <a:ext cx="8748584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ПРИХОДИТСЯ ЛИ ГОТОВИТЬ ИНЫЕ ДОКУМЕНТЫ? </a:t>
            </a:r>
          </a:p>
        </p:txBody>
      </p:sp>
      <p:graphicFrame>
        <p:nvGraphicFramePr>
          <p:cNvPr id="3" name="Объект 11">
            <a:extLst>
              <a:ext uri="{FF2B5EF4-FFF2-40B4-BE49-F238E27FC236}">
                <a16:creationId xmlns:a16="http://schemas.microsoft.com/office/drawing/2014/main" id="{FD2D0B62-80C5-CD32-CAFD-B4C9025EFC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28910"/>
              </p:ext>
            </p:extLst>
          </p:nvPr>
        </p:nvGraphicFramePr>
        <p:xfrm>
          <a:off x="838200" y="1825625"/>
          <a:ext cx="1072772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7066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1268627" y="537417"/>
            <a:ext cx="8748584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ПРИХОДИТСЯ ЛИ ГОТОВИТЬ ИНЫЕ ДОКУМЕНТЫ? </a:t>
            </a:r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id="{3825047E-46BF-CB3F-80E5-E1469A442F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45" y="1566472"/>
            <a:ext cx="12130498" cy="47541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69B716-2E40-CE1B-0485-8CD55BC8F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415" y="4757137"/>
            <a:ext cx="1506386" cy="156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46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DE175A7A-ACE4-A422-192B-EFF0D34B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529761"/>
              </p:ext>
            </p:extLst>
          </p:nvPr>
        </p:nvGraphicFramePr>
        <p:xfrm>
          <a:off x="1341120" y="1609352"/>
          <a:ext cx="8407781" cy="489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5564">
                  <a:extLst>
                    <a:ext uri="{9D8B030D-6E8A-4147-A177-3AD203B41FA5}">
                      <a16:colId xmlns:a16="http://schemas.microsoft.com/office/drawing/2014/main" val="192178887"/>
                    </a:ext>
                  </a:extLst>
                </a:gridCol>
                <a:gridCol w="4282217">
                  <a:extLst>
                    <a:ext uri="{9D8B030D-6E8A-4147-A177-3AD203B41FA5}">
                      <a16:colId xmlns:a16="http://schemas.microsoft.com/office/drawing/2014/main" val="2720314529"/>
                    </a:ext>
                  </a:extLst>
                </a:gridCol>
              </a:tblGrid>
              <a:tr h="23688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Лучшие результаты 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Худшие результаты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3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Тульская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Чукотский автономный округ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923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Самарская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Башкортостан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40895"/>
                  </a:ext>
                </a:extLst>
              </a:tr>
              <a:tr h="156703"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Кабардино-Балкарская Республика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Саха (Якутия)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50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Тыва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82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Калмыкия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2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Волгоградская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973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Забайкальский край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5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Новосибирская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330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Оренбургская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069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Тюменская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348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Ханты-Мансийский автономный округ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80435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63ED765-E86F-2A16-1C67-09960FFC605A}"/>
              </a:ext>
            </a:extLst>
          </p:cNvPr>
          <p:cNvSpPr txBox="1"/>
          <p:nvPr/>
        </p:nvSpPr>
        <p:spPr>
          <a:xfrm>
            <a:off x="1268627" y="537417"/>
            <a:ext cx="8748584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ПРИХОДИТСЯ ЛИ ГОТОВИТЬ ИНЫЕ ДОКУМЕНТЫ? </a:t>
            </a:r>
          </a:p>
        </p:txBody>
      </p:sp>
    </p:spTree>
    <p:extLst>
      <p:ext uri="{BB962C8B-B14F-4D97-AF65-F5344CB8AC3E}">
        <p14:creationId xmlns:p14="http://schemas.microsoft.com/office/powerpoint/2010/main" val="3367302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2360721" y="537417"/>
            <a:ext cx="7854198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ПРИХОДИТСЯ ЛИ ГОТОВИТЬ ФОТООЧЕТЫ? </a:t>
            </a:r>
          </a:p>
        </p:txBody>
      </p:sp>
      <p:graphicFrame>
        <p:nvGraphicFramePr>
          <p:cNvPr id="3" name="Объект 11">
            <a:extLst>
              <a:ext uri="{FF2B5EF4-FFF2-40B4-BE49-F238E27FC236}">
                <a16:creationId xmlns:a16="http://schemas.microsoft.com/office/drawing/2014/main" id="{1A7B879D-CF53-B266-9E15-94883EC56A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088148"/>
              </p:ext>
            </p:extLst>
          </p:nvPr>
        </p:nvGraphicFramePr>
        <p:xfrm>
          <a:off x="838200" y="1825625"/>
          <a:ext cx="1072772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1376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2360721" y="537417"/>
            <a:ext cx="7854198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ПРИХОДИТСЯ ЛИ ГОТОВИТЬ ФОТООЧЕТЫ? 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13ED5351-4BC0-0EFB-FBA7-AD1C2C281B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360" y="1693553"/>
            <a:ext cx="12200095" cy="49173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B45FD5-8B8E-0965-D71D-BC69C8292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919" y="4695615"/>
            <a:ext cx="1652231" cy="17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8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2360721" y="537417"/>
            <a:ext cx="7167406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ПРИХОДИТСЯ ЛИ ЗАПОЛНЯТЬ БУМАЖНЫЙ И ЭЛЕКТРОННЫЙ ЖУРНАЛ? </a:t>
            </a:r>
          </a:p>
        </p:txBody>
      </p:sp>
      <p:graphicFrame>
        <p:nvGraphicFramePr>
          <p:cNvPr id="3" name="Объект 11">
            <a:extLst>
              <a:ext uri="{FF2B5EF4-FFF2-40B4-BE49-F238E27FC236}">
                <a16:creationId xmlns:a16="http://schemas.microsoft.com/office/drawing/2014/main" id="{1F6024A2-85BB-D069-6C53-918497E6E6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071925"/>
              </p:ext>
            </p:extLst>
          </p:nvPr>
        </p:nvGraphicFramePr>
        <p:xfrm>
          <a:off x="609600" y="1825625"/>
          <a:ext cx="10956324" cy="4723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6687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2360721" y="537417"/>
            <a:ext cx="7167406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ПРИХОДИТСЯ ЛИ ЗАПОЛНЯТЬ БУМАЖНЫЙ И ЭЛЕКТРОННЫЙ ЖУРНАЛ? </a:t>
            </a:r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id="{113742F4-1A68-7BB1-A0F8-645C4A19A3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335" y="1845276"/>
            <a:ext cx="11821744" cy="490151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990D87-08B5-8771-1E58-881816057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8293" y="4738088"/>
            <a:ext cx="1555508" cy="163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7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2">
            <a:extLst>
              <a:ext uri="{FF2B5EF4-FFF2-40B4-BE49-F238E27FC236}">
                <a16:creationId xmlns:a16="http://schemas.microsoft.com/office/drawing/2014/main" id="{5D2FF58B-46DC-42B7-8D2A-004F451E15A1}"/>
              </a:ext>
            </a:extLst>
          </p:cNvPr>
          <p:cNvSpPr/>
          <p:nvPr/>
        </p:nvSpPr>
        <p:spPr>
          <a:xfrm>
            <a:off x="2456390" y="322535"/>
            <a:ext cx="7279220" cy="882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ПРИОРИТЕТ ПРАВИТЕЛЬСТВА РОССИЙСКОЙ ФЕДЕРАЦИИ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5EE2F4-D581-7231-47AD-91D5EF938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390" y="1562442"/>
            <a:ext cx="6006926" cy="347769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7E325A-DC44-A4C1-E574-5BF504BA3FF2}"/>
              </a:ext>
            </a:extLst>
          </p:cNvPr>
          <p:cNvSpPr/>
          <p:nvPr/>
        </p:nvSpPr>
        <p:spPr>
          <a:xfrm>
            <a:off x="2456390" y="5550987"/>
            <a:ext cx="6006926" cy="9844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9" b="1" dirty="0">
                <a:solidFill>
                  <a:schemeClr val="tx1"/>
                </a:solidFill>
              </a:rPr>
              <a:t>Снижение бюрократической нагрузки </a:t>
            </a:r>
          </a:p>
          <a:p>
            <a:pPr algn="ctr"/>
            <a:r>
              <a:rPr lang="ru-RU" sz="2309" b="1" dirty="0">
                <a:solidFill>
                  <a:schemeClr val="tx1"/>
                </a:solidFill>
              </a:rPr>
              <a:t>на всех уровнях образования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BF7C0-C561-C5D0-F921-D96D49F23B2B}"/>
              </a:ext>
            </a:extLst>
          </p:cNvPr>
          <p:cNvSpPr txBox="1"/>
          <p:nvPr/>
        </p:nvSpPr>
        <p:spPr>
          <a:xfrm>
            <a:off x="8647670" y="2374727"/>
            <a:ext cx="34207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423D67"/>
                </a:solidFill>
              </a:rPr>
              <a:t>поручение Председателя Правительства Российской Федерации М.В. Мишустина </a:t>
            </a:r>
          </a:p>
          <a:p>
            <a:r>
              <a:rPr lang="ru-RU" sz="1800" b="1" dirty="0">
                <a:solidFill>
                  <a:srgbClr val="423D67"/>
                </a:solidFill>
              </a:rPr>
              <a:t>от 30.03.2023 № ММ-П8-4473 </a:t>
            </a:r>
          </a:p>
        </p:txBody>
      </p:sp>
    </p:spTree>
    <p:extLst>
      <p:ext uri="{BB962C8B-B14F-4D97-AF65-F5344CB8AC3E}">
        <p14:creationId xmlns:p14="http://schemas.microsoft.com/office/powerpoint/2010/main" val="723582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DE175A7A-ACE4-A422-192B-EFF0D34B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188656"/>
              </p:ext>
            </p:extLst>
          </p:nvPr>
        </p:nvGraphicFramePr>
        <p:xfrm>
          <a:off x="1342769" y="1609352"/>
          <a:ext cx="8406132" cy="415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915">
                  <a:extLst>
                    <a:ext uri="{9D8B030D-6E8A-4147-A177-3AD203B41FA5}">
                      <a16:colId xmlns:a16="http://schemas.microsoft.com/office/drawing/2014/main" val="192178887"/>
                    </a:ext>
                  </a:extLst>
                </a:gridCol>
                <a:gridCol w="4282217">
                  <a:extLst>
                    <a:ext uri="{9D8B030D-6E8A-4147-A177-3AD203B41FA5}">
                      <a16:colId xmlns:a16="http://schemas.microsoft.com/office/drawing/2014/main" val="2720314529"/>
                    </a:ext>
                  </a:extLst>
                </a:gridCol>
              </a:tblGrid>
              <a:tr h="23688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Лучшие результаты 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Худшие результаты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3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Псковская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Карачаево-Черкесская Республика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923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Самарская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Дагестан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40895"/>
                  </a:ext>
                </a:extLst>
              </a:tr>
              <a:tr h="156703"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Тульская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Тыва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50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г. Санкт-Петербург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Магаданская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82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Нижегородская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Курганская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2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Новосибирская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Мордовия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973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Белгородская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Саха (Якутия)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5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Ханты-Мансийский АО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Ставропольский край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330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Смоленская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06959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BB412DD-0386-5E5C-9FFF-BA6809CCA3EB}"/>
              </a:ext>
            </a:extLst>
          </p:cNvPr>
          <p:cNvSpPr txBox="1"/>
          <p:nvPr/>
        </p:nvSpPr>
        <p:spPr>
          <a:xfrm>
            <a:off x="1232137" y="290282"/>
            <a:ext cx="7167406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ПРИХОДИТСЯ ЛИ ЗАПОЛНЯТЬ БУМАЖНЫЙ И ЭЛЕКТРОННЫЙ ЖУРНАЛ? </a:t>
            </a:r>
          </a:p>
        </p:txBody>
      </p:sp>
    </p:spTree>
    <p:extLst>
      <p:ext uri="{BB962C8B-B14F-4D97-AF65-F5344CB8AC3E}">
        <p14:creationId xmlns:p14="http://schemas.microsoft.com/office/powerpoint/2010/main" val="1272348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2360721" y="537417"/>
            <a:ext cx="7167406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СНИЗИЛАСЬ ЛИ ДОКУМЕНТАЦИОННАЯ НАГРУЗКА В 2022</a:t>
            </a:r>
            <a:r>
              <a:rPr lang="en-US" sz="2566" b="1" dirty="0">
                <a:solidFill>
                  <a:srgbClr val="423D67"/>
                </a:solidFill>
                <a:latin typeface="Arial" panose="020B0604020202020204"/>
              </a:rPr>
              <a:t>/2023 </a:t>
            </a:r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УЧЕБНОМ ГОДУ?  </a:t>
            </a:r>
          </a:p>
        </p:txBody>
      </p:sp>
      <p:graphicFrame>
        <p:nvGraphicFramePr>
          <p:cNvPr id="3" name="Объект 11">
            <a:extLst>
              <a:ext uri="{FF2B5EF4-FFF2-40B4-BE49-F238E27FC236}">
                <a16:creationId xmlns:a16="http://schemas.microsoft.com/office/drawing/2014/main" id="{7F9009CF-6B62-5B25-E57E-6378CFE14A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241972"/>
              </p:ext>
            </p:extLst>
          </p:nvPr>
        </p:nvGraphicFramePr>
        <p:xfrm>
          <a:off x="782595" y="1825625"/>
          <a:ext cx="10783329" cy="4494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488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2360721" y="537417"/>
            <a:ext cx="7167406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СНИЗИЛАСЬ ЛИ ДОКУМЕНТАЦИОННАЯ НАГРУЗКА В 2022</a:t>
            </a:r>
            <a:r>
              <a:rPr lang="en-US" sz="2566" b="1" dirty="0">
                <a:solidFill>
                  <a:srgbClr val="423D67"/>
                </a:solidFill>
                <a:latin typeface="Arial" panose="020B0604020202020204"/>
              </a:rPr>
              <a:t>/2023 </a:t>
            </a:r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УЧЕБНОМ ГОДУ?  </a:t>
            </a:r>
          </a:p>
        </p:txBody>
      </p:sp>
      <p:pic>
        <p:nvPicPr>
          <p:cNvPr id="3" name="Объект 4">
            <a:extLst>
              <a:ext uri="{FF2B5EF4-FFF2-40B4-BE49-F238E27FC236}">
                <a16:creationId xmlns:a16="http://schemas.microsoft.com/office/drawing/2014/main" id="{4A9FE331-18CF-E676-0435-B26E64B13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865" y="1940689"/>
            <a:ext cx="12221637" cy="47898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483FBF-75CC-2304-8A2B-E940851EC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593" y="4695208"/>
            <a:ext cx="1659207" cy="17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95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DE175A7A-ACE4-A422-192B-EFF0D34B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422999"/>
              </p:ext>
            </p:extLst>
          </p:nvPr>
        </p:nvGraphicFramePr>
        <p:xfrm>
          <a:off x="1342768" y="1609352"/>
          <a:ext cx="9201663" cy="489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190">
                  <a:extLst>
                    <a:ext uri="{9D8B030D-6E8A-4147-A177-3AD203B41FA5}">
                      <a16:colId xmlns:a16="http://schemas.microsoft.com/office/drawing/2014/main" val="192178887"/>
                    </a:ext>
                  </a:extLst>
                </a:gridCol>
                <a:gridCol w="4687473">
                  <a:extLst>
                    <a:ext uri="{9D8B030D-6E8A-4147-A177-3AD203B41FA5}">
                      <a16:colId xmlns:a16="http://schemas.microsoft.com/office/drawing/2014/main" val="2720314529"/>
                    </a:ext>
                  </a:extLst>
                </a:gridCol>
              </a:tblGrid>
              <a:tr h="23688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Лучшие результаты 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Худшие результаты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3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Тульская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Чукотский автономный округ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923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Самарская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Воронежская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40895"/>
                  </a:ext>
                </a:extLst>
              </a:tr>
              <a:tr h="156703"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Иркутская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50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Кировская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82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Курганская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2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Пермский край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973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Алтай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5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Дагестан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330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Марий Эл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069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Чувашская Республика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322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Ростовская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99797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A2466EA-36FE-5F03-1A8D-E46C553C47D2}"/>
              </a:ext>
            </a:extLst>
          </p:cNvPr>
          <p:cNvSpPr txBox="1"/>
          <p:nvPr/>
        </p:nvSpPr>
        <p:spPr>
          <a:xfrm>
            <a:off x="1866451" y="351528"/>
            <a:ext cx="7167406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СНИЗИЛАСЬ ЛИ ДОКУМЕНТАЦИОННАЯ НАГРУЗКА В 2022</a:t>
            </a:r>
            <a:r>
              <a:rPr lang="en-US" sz="2566" b="1" dirty="0">
                <a:solidFill>
                  <a:srgbClr val="423D67"/>
                </a:solidFill>
                <a:latin typeface="Arial" panose="020B0604020202020204"/>
              </a:rPr>
              <a:t>/2023 </a:t>
            </a:r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УЧЕБНОМ ГОДУ?  </a:t>
            </a:r>
          </a:p>
        </p:txBody>
      </p:sp>
    </p:spTree>
    <p:extLst>
      <p:ext uri="{BB962C8B-B14F-4D97-AF65-F5344CB8AC3E}">
        <p14:creationId xmlns:p14="http://schemas.microsoft.com/office/powerpoint/2010/main" val="934484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1721708" y="537417"/>
            <a:ext cx="8435545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СОЗДАНА ЛИ В РЕГИОНЕ «ГОРЯЧАЯ ЛИНИЯ» ? </a:t>
            </a:r>
          </a:p>
        </p:txBody>
      </p:sp>
      <p:graphicFrame>
        <p:nvGraphicFramePr>
          <p:cNvPr id="4" name="Объект 6">
            <a:extLst>
              <a:ext uri="{FF2B5EF4-FFF2-40B4-BE49-F238E27FC236}">
                <a16:creationId xmlns:a16="http://schemas.microsoft.com/office/drawing/2014/main" id="{66FFEDDB-3022-FCD9-B316-BBB149672E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3728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5856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1721708" y="537417"/>
            <a:ext cx="8435545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СОЗДАНА ЛИ В РЕГИОНЕ «ГОРЯЧАЯ ЛИНИЯ» ? </a:t>
            </a:r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517D0DEA-8300-63D0-5592-565C172E0E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5601" y="1276864"/>
            <a:ext cx="12643947" cy="52475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09BE33-393B-3785-4E87-7FE5203EC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657" y="4766661"/>
            <a:ext cx="1626054" cy="167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39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DE175A7A-ACE4-A422-192B-EFF0D34B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745350"/>
              </p:ext>
            </p:extLst>
          </p:nvPr>
        </p:nvGraphicFramePr>
        <p:xfrm>
          <a:off x="1342768" y="1609352"/>
          <a:ext cx="9349945" cy="4183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6935">
                  <a:extLst>
                    <a:ext uri="{9D8B030D-6E8A-4147-A177-3AD203B41FA5}">
                      <a16:colId xmlns:a16="http://schemas.microsoft.com/office/drawing/2014/main" val="192178887"/>
                    </a:ext>
                  </a:extLst>
                </a:gridCol>
                <a:gridCol w="4763010">
                  <a:extLst>
                    <a:ext uri="{9D8B030D-6E8A-4147-A177-3AD203B41FA5}">
                      <a16:colId xmlns:a16="http://schemas.microsoft.com/office/drawing/2014/main" val="2720314529"/>
                    </a:ext>
                  </a:extLst>
                </a:gridCol>
              </a:tblGrid>
              <a:tr h="90976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Лучшие результаты 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Худшие результаты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37490"/>
                  </a:ext>
                </a:extLst>
              </a:tr>
              <a:tr h="409955">
                <a:tc>
                  <a:txBody>
                    <a:bodyPr/>
                    <a:lstStyle/>
                    <a:p>
                      <a:r>
                        <a:rPr lang="ru-RU" dirty="0"/>
                        <a:t>Самарская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Тыва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923669"/>
                  </a:ext>
                </a:extLst>
              </a:tr>
              <a:tr h="409955">
                <a:tc>
                  <a:txBody>
                    <a:bodyPr/>
                    <a:lstStyle/>
                    <a:p>
                      <a:r>
                        <a:rPr lang="ru-RU" dirty="0"/>
                        <a:t>Тульская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Камчатский край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40895"/>
                  </a:ext>
                </a:extLst>
              </a:tr>
              <a:tr h="404339"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Пензенская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Курганская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50860"/>
                  </a:ext>
                </a:extLst>
              </a:tr>
              <a:tr h="409955">
                <a:tc>
                  <a:txBody>
                    <a:bodyPr/>
                    <a:lstStyle/>
                    <a:p>
                      <a:r>
                        <a:rPr lang="ru-RU" dirty="0"/>
                        <a:t>Алтайский край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Забайкальский край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82649"/>
                  </a:ext>
                </a:extLst>
              </a:tr>
              <a:tr h="4099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Еврейская автономная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20924"/>
                  </a:ext>
                </a:extLst>
              </a:tr>
              <a:tr h="4099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Калмыкия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535721"/>
                  </a:ext>
                </a:extLst>
              </a:tr>
              <a:tr h="4099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Коми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330247"/>
                  </a:ext>
                </a:extLst>
              </a:tr>
              <a:tr h="4099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Ингушетия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06959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7869943-36C4-5522-DCE8-4F21C49CE7E3}"/>
              </a:ext>
            </a:extLst>
          </p:cNvPr>
          <p:cNvSpPr txBox="1"/>
          <p:nvPr/>
        </p:nvSpPr>
        <p:spPr>
          <a:xfrm>
            <a:off x="1721708" y="537417"/>
            <a:ext cx="8435545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СОЗДАНА ЛИ В РЕГИОНЕ «ГОРЯЧАЯ ЛИНИЯ» ? </a:t>
            </a:r>
          </a:p>
        </p:txBody>
      </p:sp>
    </p:spTree>
    <p:extLst>
      <p:ext uri="{BB962C8B-B14F-4D97-AF65-F5344CB8AC3E}">
        <p14:creationId xmlns:p14="http://schemas.microsoft.com/office/powerpoint/2010/main" val="1689203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2360721" y="537417"/>
            <a:ext cx="7167406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 ОБЩИЕ РЕЗУЛЬТАТЫ  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DE175A7A-ACE4-A422-192B-EFF0D34B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226276"/>
              </p:ext>
            </p:extLst>
          </p:nvPr>
        </p:nvGraphicFramePr>
        <p:xfrm>
          <a:off x="1342768" y="1609351"/>
          <a:ext cx="9514701" cy="4400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7761">
                  <a:extLst>
                    <a:ext uri="{9D8B030D-6E8A-4147-A177-3AD203B41FA5}">
                      <a16:colId xmlns:a16="http://schemas.microsoft.com/office/drawing/2014/main" val="192178887"/>
                    </a:ext>
                  </a:extLst>
                </a:gridCol>
                <a:gridCol w="4846940">
                  <a:extLst>
                    <a:ext uri="{9D8B030D-6E8A-4147-A177-3AD203B41FA5}">
                      <a16:colId xmlns:a16="http://schemas.microsoft.com/office/drawing/2014/main" val="2720314529"/>
                    </a:ext>
                  </a:extLst>
                </a:gridCol>
              </a:tblGrid>
              <a:tr h="101028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Лучшие результаты 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Худшие результаты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37490"/>
                  </a:ext>
                </a:extLst>
              </a:tr>
              <a:tr h="847641">
                <a:tc>
                  <a:txBody>
                    <a:bodyPr/>
                    <a:lstStyle/>
                    <a:p>
                      <a:r>
                        <a:rPr lang="ru-RU" dirty="0"/>
                        <a:t>Тульская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Дагестан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923669"/>
                  </a:ext>
                </a:extLst>
              </a:tr>
              <a:tr h="847641">
                <a:tc>
                  <a:txBody>
                    <a:bodyPr/>
                    <a:lstStyle/>
                    <a:p>
                      <a:r>
                        <a:rPr lang="ru-RU" dirty="0"/>
                        <a:t>Самарская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Саха (Якутия)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40895"/>
                  </a:ext>
                </a:extLst>
              </a:tr>
              <a:tr h="847641">
                <a:tc>
                  <a:txBody>
                    <a:bodyPr/>
                    <a:lstStyle/>
                    <a:p>
                      <a:r>
                        <a:rPr lang="ru-RU" dirty="0"/>
                        <a:t>Пензенская область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Тыва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50860"/>
                  </a:ext>
                </a:extLst>
              </a:tr>
              <a:tr h="847641">
                <a:tc>
                  <a:txBody>
                    <a:bodyPr/>
                    <a:lstStyle/>
                    <a:p>
                      <a:r>
                        <a:rPr lang="ru-RU" dirty="0"/>
                        <a:t>Алтайский край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82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73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0696772E-0EAC-F31C-7F71-5455E7668730}"/>
              </a:ext>
            </a:extLst>
          </p:cNvPr>
          <p:cNvSpPr/>
          <p:nvPr/>
        </p:nvSpPr>
        <p:spPr>
          <a:xfrm>
            <a:off x="2153583" y="286950"/>
            <a:ext cx="637819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3200" b="1" dirty="0">
                <a:solidFill>
                  <a:srgbClr val="423D67"/>
                </a:solidFill>
              </a:rPr>
              <a:t>О МОНИТОРИНГЕ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0E01523-83CB-F808-6E9B-587BD67F8D10}"/>
              </a:ext>
            </a:extLst>
          </p:cNvPr>
          <p:cNvSpPr/>
          <p:nvPr/>
        </p:nvSpPr>
        <p:spPr>
          <a:xfrm>
            <a:off x="952356" y="1767732"/>
            <a:ext cx="1363341" cy="1363341"/>
          </a:xfrm>
          <a:prstGeom prst="rect">
            <a:avLst/>
          </a:prstGeom>
          <a:solidFill>
            <a:srgbClr val="CDCDE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64B84D-2D94-EA3D-464D-D456A751E0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83148" y="2110496"/>
            <a:ext cx="501756" cy="6778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DC1D22-480E-7B83-0810-FDD354118457}"/>
              </a:ext>
            </a:extLst>
          </p:cNvPr>
          <p:cNvSpPr txBox="1"/>
          <p:nvPr/>
        </p:nvSpPr>
        <p:spPr>
          <a:xfrm>
            <a:off x="2389950" y="2218567"/>
            <a:ext cx="3702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462E82"/>
                </a:solidFill>
              </a:rPr>
              <a:t>СФЕРУМ</a:t>
            </a:r>
            <a:r>
              <a:rPr lang="en-US" sz="2000" dirty="0">
                <a:solidFill>
                  <a:srgbClr val="462E82"/>
                </a:solidFill>
              </a:rPr>
              <a:t>/VK </a:t>
            </a:r>
            <a:r>
              <a:rPr lang="ru-RU" sz="2000" dirty="0">
                <a:solidFill>
                  <a:srgbClr val="462E82"/>
                </a:solidFill>
              </a:rPr>
              <a:t>МЕССЕНДЖЕР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F9F2CA0-C08C-B8D6-0208-0F309BA84362}"/>
              </a:ext>
            </a:extLst>
          </p:cNvPr>
          <p:cNvSpPr/>
          <p:nvPr/>
        </p:nvSpPr>
        <p:spPr>
          <a:xfrm>
            <a:off x="952356" y="3388023"/>
            <a:ext cx="1363341" cy="1363341"/>
          </a:xfrm>
          <a:prstGeom prst="rect">
            <a:avLst/>
          </a:prstGeom>
          <a:solidFill>
            <a:srgbClr val="CDCDE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B84D5A-90D9-041D-76AD-9C4BCDCF61E2}"/>
              </a:ext>
            </a:extLst>
          </p:cNvPr>
          <p:cNvSpPr txBox="1"/>
          <p:nvPr/>
        </p:nvSpPr>
        <p:spPr>
          <a:xfrm>
            <a:off x="2746489" y="3681494"/>
            <a:ext cx="1987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462E82"/>
                </a:solidFill>
              </a:rPr>
              <a:t>8</a:t>
            </a:r>
            <a:r>
              <a:rPr lang="ru-RU" sz="2400" dirty="0">
                <a:solidFill>
                  <a:srgbClr val="462E82"/>
                </a:solidFill>
              </a:rPr>
              <a:t> </a:t>
            </a:r>
            <a:r>
              <a:rPr lang="ru-RU" sz="2000" dirty="0">
                <a:solidFill>
                  <a:srgbClr val="462E82"/>
                </a:solidFill>
              </a:rPr>
              <a:t>ВОПРОСОВ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19D93D-AF7C-351D-7F2E-F4DD37C3331F}"/>
              </a:ext>
            </a:extLst>
          </p:cNvPr>
          <p:cNvSpPr/>
          <p:nvPr/>
        </p:nvSpPr>
        <p:spPr>
          <a:xfrm>
            <a:off x="6533491" y="1767730"/>
            <a:ext cx="1363341" cy="1363341"/>
          </a:xfrm>
          <a:prstGeom prst="rect">
            <a:avLst/>
          </a:prstGeom>
          <a:solidFill>
            <a:srgbClr val="CDCDE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C622744-DAEF-DA3B-2758-F1F28F7AC861}"/>
              </a:ext>
            </a:extLst>
          </p:cNvPr>
          <p:cNvSpPr/>
          <p:nvPr/>
        </p:nvSpPr>
        <p:spPr>
          <a:xfrm>
            <a:off x="6533491" y="3388022"/>
            <a:ext cx="1363341" cy="1363341"/>
          </a:xfrm>
          <a:prstGeom prst="rect">
            <a:avLst/>
          </a:prstGeom>
          <a:solidFill>
            <a:srgbClr val="CDCDE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27296D-535F-ABC5-DA27-EEECB12C82B6}"/>
              </a:ext>
            </a:extLst>
          </p:cNvPr>
          <p:cNvSpPr txBox="1"/>
          <p:nvPr/>
        </p:nvSpPr>
        <p:spPr>
          <a:xfrm>
            <a:off x="8237560" y="2018162"/>
            <a:ext cx="2737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462E82"/>
                </a:solidFill>
              </a:rPr>
              <a:t>89</a:t>
            </a:r>
            <a:r>
              <a:rPr lang="ru-RU" dirty="0">
                <a:solidFill>
                  <a:srgbClr val="462E82"/>
                </a:solidFill>
              </a:rPr>
              <a:t> </a:t>
            </a:r>
            <a:r>
              <a:rPr lang="ru-RU" sz="2000" dirty="0">
                <a:solidFill>
                  <a:srgbClr val="462E82"/>
                </a:solidFill>
              </a:rPr>
              <a:t>СУБЪЕКТОВ РФ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55DA9C-352D-F4EE-63AB-E0F246250999}"/>
              </a:ext>
            </a:extLst>
          </p:cNvPr>
          <p:cNvSpPr txBox="1"/>
          <p:nvPr/>
        </p:nvSpPr>
        <p:spPr>
          <a:xfrm flipH="1">
            <a:off x="8389824" y="3681494"/>
            <a:ext cx="3587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462E82"/>
                </a:solidFill>
              </a:rPr>
              <a:t>35 599 </a:t>
            </a:r>
            <a:r>
              <a:rPr lang="ru-RU" sz="2000" dirty="0">
                <a:solidFill>
                  <a:srgbClr val="462E82"/>
                </a:solidFill>
              </a:rPr>
              <a:t>УЧИТЕЛЕЙ</a:t>
            </a:r>
            <a:r>
              <a:rPr lang="ru-RU" sz="2000" dirty="0"/>
              <a:t>	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96700D8-2A6E-A76B-A7FE-7540F2C6DB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22386" y="3830595"/>
            <a:ext cx="623279" cy="6004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1553F57-9E35-BD13-8BAF-0006941B3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239" y="3681494"/>
            <a:ext cx="647357" cy="74957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A46E293-13CA-7E64-7DA5-F83266157D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828143" y="2110496"/>
            <a:ext cx="777903" cy="62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16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2360721" y="537417"/>
            <a:ext cx="7167406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ЗНАКОМЫ ЛИ С ПОПРАВКАМИ В 273 ФЗ? </a:t>
            </a:r>
          </a:p>
        </p:txBody>
      </p:sp>
      <p:graphicFrame>
        <p:nvGraphicFramePr>
          <p:cNvPr id="3" name="Объект 11">
            <a:extLst>
              <a:ext uri="{FF2B5EF4-FFF2-40B4-BE49-F238E27FC236}">
                <a16:creationId xmlns:a16="http://schemas.microsoft.com/office/drawing/2014/main" id="{156F3FFE-2411-D456-1E36-7EB69B5654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548703"/>
              </p:ext>
            </p:extLst>
          </p:nvPr>
        </p:nvGraphicFramePr>
        <p:xfrm>
          <a:off x="286265" y="1969245"/>
          <a:ext cx="1072772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916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002" y="1732455"/>
            <a:ext cx="12594000" cy="49357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2360721" y="537417"/>
            <a:ext cx="7167406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ЗНАКОМЫ ЛИ С ПОПРАВКАМИ В 273 ФЗ?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5042B9-6D29-E471-52D1-0E232E7FC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735" y="4434476"/>
            <a:ext cx="1794311" cy="189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88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DE175A7A-ACE4-A422-192B-EFF0D34B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778969"/>
              </p:ext>
            </p:extLst>
          </p:nvPr>
        </p:nvGraphicFramePr>
        <p:xfrm>
          <a:off x="1342768" y="1609351"/>
          <a:ext cx="9766666" cy="4348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1371">
                  <a:extLst>
                    <a:ext uri="{9D8B030D-6E8A-4147-A177-3AD203B41FA5}">
                      <a16:colId xmlns:a16="http://schemas.microsoft.com/office/drawing/2014/main" val="192178887"/>
                    </a:ext>
                  </a:extLst>
                </a:gridCol>
                <a:gridCol w="4975295">
                  <a:extLst>
                    <a:ext uri="{9D8B030D-6E8A-4147-A177-3AD203B41FA5}">
                      <a16:colId xmlns:a16="http://schemas.microsoft.com/office/drawing/2014/main" val="2720314529"/>
                    </a:ext>
                  </a:extLst>
                </a:gridCol>
              </a:tblGrid>
              <a:tr h="66697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Лучшие результаты 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Худшие результаты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37490"/>
                  </a:ext>
                </a:extLst>
              </a:tr>
              <a:tr h="504600"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Тульская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Магаданская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923669"/>
                  </a:ext>
                </a:extLst>
              </a:tr>
              <a:tr h="504600">
                <a:tc>
                  <a:txBody>
                    <a:bodyPr/>
                    <a:lstStyle/>
                    <a:p>
                      <a:r>
                        <a:rPr lang="ru-RU" dirty="0"/>
                        <a:t>Пензенская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Дагестан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40895"/>
                  </a:ext>
                </a:extLst>
              </a:tr>
              <a:tr h="497688">
                <a:tc>
                  <a:txBody>
                    <a:bodyPr/>
                    <a:lstStyle/>
                    <a:p>
                      <a:r>
                        <a:rPr lang="ru-RU" dirty="0"/>
                        <a:t>Липецкая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Ингушетия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50860"/>
                  </a:ext>
                </a:extLst>
              </a:tr>
              <a:tr h="504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Чеченская республика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82649"/>
                  </a:ext>
                </a:extLst>
              </a:tr>
              <a:tr h="504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Тюменская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20924"/>
                  </a:ext>
                </a:extLst>
              </a:tr>
              <a:tr h="504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Алтай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973646"/>
                  </a:ext>
                </a:extLst>
              </a:tr>
              <a:tr h="504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Пермский край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1709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0906586-68C0-6FA8-4F44-689EEBEC2CE6}"/>
              </a:ext>
            </a:extLst>
          </p:cNvPr>
          <p:cNvSpPr txBox="1"/>
          <p:nvPr/>
        </p:nvSpPr>
        <p:spPr>
          <a:xfrm>
            <a:off x="2513121" y="689817"/>
            <a:ext cx="7167406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ЗНАКОМЫ ЛИ С ПОПРАВКАМИ В 273 ФЗ?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3CC15041-D415-8939-6F50-135103305838}"/>
                  </a:ext>
                </a:extLst>
              </p14:cNvPr>
              <p14:cNvContentPartPr/>
              <p14:nvPr/>
            </p14:nvContentPartPr>
            <p14:xfrm>
              <a:off x="1894245" y="2849942"/>
              <a:ext cx="360" cy="3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3CC15041-D415-8939-6F50-1351033058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9925" y="284562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7A7D1DEE-11BF-8E94-3701-4646F6B177AA}"/>
                  </a:ext>
                </a:extLst>
              </p14:cNvPr>
              <p14:cNvContentPartPr/>
              <p14:nvPr/>
            </p14:nvContentPartPr>
            <p14:xfrm>
              <a:off x="2808645" y="2644382"/>
              <a:ext cx="360" cy="36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7A7D1DEE-11BF-8E94-3701-4646F6B177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04325" y="2640062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8218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BBF21D-960E-7F54-A933-4866385C2798}"/>
              </a:ext>
            </a:extLst>
          </p:cNvPr>
          <p:cNvSpPr txBox="1"/>
          <p:nvPr/>
        </p:nvSpPr>
        <p:spPr>
          <a:xfrm>
            <a:off x="1062681" y="424109"/>
            <a:ext cx="9572368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ЗНАКОМЫ ЛИ С ПРИКАЗОМ МИНПРОСВЕЩЕНИЯ №582 ? </a:t>
            </a:r>
          </a:p>
        </p:txBody>
      </p:sp>
      <p:graphicFrame>
        <p:nvGraphicFramePr>
          <p:cNvPr id="3" name="Объект 6">
            <a:extLst>
              <a:ext uri="{FF2B5EF4-FFF2-40B4-BE49-F238E27FC236}">
                <a16:creationId xmlns:a16="http://schemas.microsoft.com/office/drawing/2014/main" id="{07B12520-71D8-3836-7352-63E344217A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7767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9018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888" y="1707655"/>
            <a:ext cx="12605506" cy="49402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BBF21D-960E-7F54-A933-4866385C2798}"/>
              </a:ext>
            </a:extLst>
          </p:cNvPr>
          <p:cNvSpPr txBox="1"/>
          <p:nvPr/>
        </p:nvSpPr>
        <p:spPr>
          <a:xfrm>
            <a:off x="1062681" y="424109"/>
            <a:ext cx="9572368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ЗНАКОМЫ ЛИ С ПРИКАЗОМ МИНПРОСВЕЩЕНИЯ №582 ?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CD4BEF-1528-5A56-B6D2-7530A2130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473" y="4788803"/>
            <a:ext cx="1689274" cy="179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16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DE175A7A-ACE4-A422-192B-EFF0D34B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929097"/>
              </p:ext>
            </p:extLst>
          </p:nvPr>
        </p:nvGraphicFramePr>
        <p:xfrm>
          <a:off x="1011266" y="1137178"/>
          <a:ext cx="10169468" cy="5183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8980">
                  <a:extLst>
                    <a:ext uri="{9D8B030D-6E8A-4147-A177-3AD203B41FA5}">
                      <a16:colId xmlns:a16="http://schemas.microsoft.com/office/drawing/2014/main" val="192178887"/>
                    </a:ext>
                  </a:extLst>
                </a:gridCol>
                <a:gridCol w="5180488">
                  <a:extLst>
                    <a:ext uri="{9D8B030D-6E8A-4147-A177-3AD203B41FA5}">
                      <a16:colId xmlns:a16="http://schemas.microsoft.com/office/drawing/2014/main" val="2720314529"/>
                    </a:ext>
                  </a:extLst>
                </a:gridCol>
              </a:tblGrid>
              <a:tr h="6611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Лучшие результаты 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Худшие результаты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3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37490"/>
                  </a:ext>
                </a:extLst>
              </a:tr>
              <a:tr h="500192">
                <a:tc>
                  <a:txBody>
                    <a:bodyPr/>
                    <a:lstStyle/>
                    <a:p>
                      <a:r>
                        <a:rPr lang="ru-RU" dirty="0"/>
                        <a:t>г. Севастополь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г. Москва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923669"/>
                  </a:ext>
                </a:extLst>
              </a:tr>
              <a:tr h="500192">
                <a:tc>
                  <a:txBody>
                    <a:bodyPr/>
                    <a:lstStyle/>
                    <a:p>
                      <a:r>
                        <a:rPr lang="ru-RU" dirty="0"/>
                        <a:t>Пензенская область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Еврейский автономный округ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40895"/>
                  </a:ext>
                </a:extLst>
              </a:tr>
              <a:tr h="493341">
                <a:tc>
                  <a:txBody>
                    <a:bodyPr/>
                    <a:lstStyle/>
                    <a:p>
                      <a:pPr marL="0" marR="0" lvl="0" indent="0" algn="l" defTabSz="9143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Алтайский край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Камчатский край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50860"/>
                  </a:ext>
                </a:extLst>
              </a:tr>
              <a:tr h="500192">
                <a:tc>
                  <a:txBody>
                    <a:bodyPr/>
                    <a:lstStyle/>
                    <a:p>
                      <a:r>
                        <a:rPr lang="ru-RU" dirty="0"/>
                        <a:t>Амурская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Пермский край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82649"/>
                  </a:ext>
                </a:extLst>
              </a:tr>
              <a:tr h="500192">
                <a:tc>
                  <a:txBody>
                    <a:bodyPr/>
                    <a:lstStyle/>
                    <a:p>
                      <a:r>
                        <a:rPr lang="ru-RU" dirty="0"/>
                        <a:t>Астраханская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Алтай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20924"/>
                  </a:ext>
                </a:extLst>
              </a:tr>
              <a:tr h="500192">
                <a:tc>
                  <a:txBody>
                    <a:bodyPr/>
                    <a:lstStyle/>
                    <a:p>
                      <a:r>
                        <a:rPr lang="ru-RU" dirty="0"/>
                        <a:t>Самарская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Дагестан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973646"/>
                  </a:ext>
                </a:extLst>
              </a:tr>
              <a:tr h="500192"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Карелия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Республика Саха (Якутия)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399247"/>
                  </a:ext>
                </a:extLst>
              </a:tr>
              <a:tr h="500192">
                <a:tc>
                  <a:txBody>
                    <a:bodyPr/>
                    <a:lstStyle/>
                    <a:p>
                      <a:r>
                        <a:rPr lang="ru-RU" dirty="0"/>
                        <a:t>Тульская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Тюменская область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685873"/>
                  </a:ext>
                </a:extLst>
              </a:tr>
              <a:tr h="1312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Удмуртская Республика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6418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7E2E6AC-6BB2-EA3D-3E84-25A24E7D49E6}"/>
              </a:ext>
            </a:extLst>
          </p:cNvPr>
          <p:cNvSpPr txBox="1"/>
          <p:nvPr/>
        </p:nvSpPr>
        <p:spPr>
          <a:xfrm>
            <a:off x="1062681" y="424109"/>
            <a:ext cx="9572368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ЗНАКОМЫ ЛИ С ПРИКАЗОМ МИНПРОСВЕЩЕНИЯ №582 ? </a:t>
            </a:r>
          </a:p>
        </p:txBody>
      </p:sp>
    </p:spTree>
    <p:extLst>
      <p:ext uri="{BB962C8B-B14F-4D97-AF65-F5344CB8AC3E}">
        <p14:creationId xmlns:p14="http://schemas.microsoft.com/office/powerpoint/2010/main" val="14015814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8A8AD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6490</TotalTime>
  <Words>506</Words>
  <Application>Microsoft Office PowerPoint</Application>
  <PresentationFormat>Широкоэкранный</PresentationFormat>
  <Paragraphs>159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Обобщенные результаты апробации аккредитационного мониторинга</dc:title>
  <dc:creator>Наталья Алтыникова</dc:creator>
  <cp:lastModifiedBy>Анна Маханова</cp:lastModifiedBy>
  <cp:revision>42</cp:revision>
  <dcterms:created xsi:type="dcterms:W3CDTF">2022-09-25T11:38:47Z</dcterms:created>
  <dcterms:modified xsi:type="dcterms:W3CDTF">2023-07-11T08:58:45Z</dcterms:modified>
</cp:coreProperties>
</file>