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7" r:id="rId3"/>
    <p:sldId id="277" r:id="rId4"/>
    <p:sldId id="258" r:id="rId5"/>
    <p:sldId id="259" r:id="rId6"/>
    <p:sldId id="278" r:id="rId7"/>
    <p:sldId id="260" r:id="rId8"/>
    <p:sldId id="279" r:id="rId9"/>
    <p:sldId id="280" r:id="rId10"/>
    <p:sldId id="261" r:id="rId11"/>
    <p:sldId id="282" r:id="rId12"/>
    <p:sldId id="283" r:id="rId13"/>
    <p:sldId id="284" r:id="rId14"/>
    <p:sldId id="286" r:id="rId15"/>
    <p:sldId id="287" r:id="rId16"/>
    <p:sldId id="288" r:id="rId17"/>
    <p:sldId id="289" r:id="rId18"/>
    <p:sldId id="290" r:id="rId19"/>
    <p:sldId id="291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898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62" autoAdjust="0"/>
  </p:normalViewPr>
  <p:slideViewPr>
    <p:cSldViewPr>
      <p:cViewPr>
        <p:scale>
          <a:sx n="76" d="100"/>
          <a:sy n="76" d="100"/>
        </p:scale>
        <p:origin x="-1800" y="-3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29.02.2024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29.02.2024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3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499992" y="980728"/>
            <a:ext cx="4248472" cy="396044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Брошь из </a:t>
            </a:r>
            <a:r>
              <a:rPr lang="ru-RU" dirty="0" smtClean="0">
                <a:solidFill>
                  <a:srgbClr val="C89800"/>
                </a:solidFill>
                <a:latin typeface="Times New Roman" pitchFamily="18" charset="0"/>
                <a:cs typeface="Times New Roman" pitchFamily="18" charset="0"/>
              </a:rPr>
              <a:t>георгиевской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ленты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C89800"/>
                </a:solidFill>
                <a:latin typeface="Times New Roman" pitchFamily="18" charset="0"/>
                <a:cs typeface="Times New Roman" pitchFamily="18" charset="0"/>
              </a:rPr>
              <a:t>ко дню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победы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5229200"/>
            <a:ext cx="7304856" cy="1008112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Подготовила</a:t>
            </a:r>
          </a:p>
          <a:p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Ахчилова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Асие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Шавкатовна</a:t>
            </a:r>
            <a:endPara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Users\Гульсум\Downloads\EAddRtSLOl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061" y="1196752"/>
            <a:ext cx="4104456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4571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3568" y="620688"/>
            <a:ext cx="3526160" cy="5555704"/>
          </a:xfrm>
        </p:spPr>
        <p:txBody>
          <a:bodyPr>
            <a:normAutofit fontScale="92500" lnSpcReduction="10000"/>
          </a:bodyPr>
          <a:lstStyle/>
          <a:p>
            <a:r>
              <a:rPr lang="ru-RU" sz="1800" b="1" dirty="0" smtClean="0"/>
              <a:t>Чёрный дым, оранжевое пламя,</a:t>
            </a:r>
            <a:br>
              <a:rPr lang="ru-RU" sz="1800" b="1" dirty="0" smtClean="0"/>
            </a:br>
            <a:r>
              <a:rPr lang="ru-RU" sz="1800" b="1" dirty="0" smtClean="0"/>
              <a:t>Полосы из пороха с огнём,</a:t>
            </a:r>
            <a:br>
              <a:rPr lang="ru-RU" sz="1800" b="1" dirty="0" smtClean="0"/>
            </a:br>
            <a:r>
              <a:rPr lang="ru-RU" sz="1800" b="1" dirty="0" smtClean="0">
                <a:solidFill>
                  <a:srgbClr val="C89800"/>
                </a:solidFill>
              </a:rPr>
              <a:t>Мы своих по ленточке узнаем,</a:t>
            </a:r>
            <a:br>
              <a:rPr lang="ru-RU" sz="1800" b="1" dirty="0" smtClean="0">
                <a:solidFill>
                  <a:srgbClr val="C89800"/>
                </a:solidFill>
              </a:rPr>
            </a:br>
            <a:r>
              <a:rPr lang="ru-RU" sz="1800" b="1" dirty="0" smtClean="0">
                <a:solidFill>
                  <a:srgbClr val="C89800"/>
                </a:solidFill>
              </a:rPr>
              <a:t>Со Святым Георгием идём!</a:t>
            </a:r>
            <a:br>
              <a:rPr lang="ru-RU" sz="1800" b="1" dirty="0" smtClean="0">
                <a:solidFill>
                  <a:srgbClr val="C89800"/>
                </a:solidFill>
              </a:rPr>
            </a:br>
            <a:r>
              <a:rPr lang="ru-RU" sz="1800" b="1" dirty="0" smtClean="0"/>
              <a:t>С гордостью и доблестью Отчизны,</a:t>
            </a:r>
            <a:br>
              <a:rPr lang="ru-RU" sz="1800" b="1" dirty="0" smtClean="0"/>
            </a:br>
            <a:r>
              <a:rPr lang="ru-RU" sz="1800" b="1" dirty="0" smtClean="0"/>
              <a:t>Славой наших дедов и отцов,</a:t>
            </a:r>
            <a:br>
              <a:rPr lang="ru-RU" sz="1800" b="1" dirty="0" smtClean="0"/>
            </a:br>
            <a:r>
              <a:rPr lang="ru-RU" sz="1800" b="1" dirty="0" smtClean="0">
                <a:solidFill>
                  <a:srgbClr val="C89800"/>
                </a:solidFill>
              </a:rPr>
              <a:t>Нам в подарок жизнь за чьи-то жизни</a:t>
            </a:r>
            <a:br>
              <a:rPr lang="ru-RU" sz="1800" b="1" dirty="0" smtClean="0">
                <a:solidFill>
                  <a:srgbClr val="C89800"/>
                </a:solidFill>
              </a:rPr>
            </a:br>
            <a:r>
              <a:rPr lang="ru-RU" sz="1800" b="1" dirty="0" smtClean="0">
                <a:solidFill>
                  <a:srgbClr val="C89800"/>
                </a:solidFill>
              </a:rPr>
              <a:t>С лентою знамён и орденов</a:t>
            </a:r>
            <a:r>
              <a:rPr lang="ru-RU" sz="1800" b="1" dirty="0" smtClean="0">
                <a:solidFill>
                  <a:srgbClr val="FFC000"/>
                </a:solidFill>
              </a:rPr>
              <a:t>.</a:t>
            </a:r>
            <a:br>
              <a:rPr lang="ru-RU" sz="1800" b="1" dirty="0" smtClean="0">
                <a:solidFill>
                  <a:srgbClr val="FFC000"/>
                </a:solidFill>
              </a:rPr>
            </a:br>
            <a:r>
              <a:rPr lang="ru-RU" sz="1800" b="1" dirty="0" smtClean="0"/>
              <a:t>От Войны опять открылись раны,</a:t>
            </a:r>
            <a:br>
              <a:rPr lang="ru-RU" sz="1800" b="1" dirty="0" smtClean="0"/>
            </a:br>
            <a:r>
              <a:rPr lang="ru-RU" sz="1800" b="1" dirty="0" smtClean="0"/>
              <a:t>В обороне мы к плечу плечом,</a:t>
            </a:r>
            <a:br>
              <a:rPr lang="ru-RU" sz="1800" b="1" dirty="0" smtClean="0"/>
            </a:br>
            <a:r>
              <a:rPr lang="ru-RU" sz="1800" b="1" dirty="0" smtClean="0">
                <a:solidFill>
                  <a:srgbClr val="C89800"/>
                </a:solidFill>
              </a:rPr>
              <a:t>Мы – потомки, мы на поле брани</a:t>
            </a:r>
            <a:br>
              <a:rPr lang="ru-RU" sz="1800" b="1" dirty="0" smtClean="0">
                <a:solidFill>
                  <a:srgbClr val="C89800"/>
                </a:solidFill>
              </a:rPr>
            </a:br>
            <a:r>
              <a:rPr lang="ru-RU" sz="1800" b="1" dirty="0" smtClean="0">
                <a:solidFill>
                  <a:srgbClr val="C89800"/>
                </a:solidFill>
              </a:rPr>
              <a:t>Символ её бережно несём!</a:t>
            </a:r>
            <a:br>
              <a:rPr lang="ru-RU" sz="1800" b="1" dirty="0" smtClean="0">
                <a:solidFill>
                  <a:srgbClr val="C89800"/>
                </a:solidFill>
              </a:rPr>
            </a:br>
            <a:r>
              <a:rPr lang="ru-RU" sz="1800" b="1" dirty="0" smtClean="0"/>
              <a:t>Чёрный дым, оранжевое пламя,</a:t>
            </a:r>
            <a:br>
              <a:rPr lang="ru-RU" sz="1800" b="1" dirty="0" smtClean="0"/>
            </a:br>
            <a:r>
              <a:rPr lang="ru-RU" sz="1800" b="1" dirty="0" smtClean="0"/>
              <a:t>Из руки к руке, и сердцу легче!</a:t>
            </a:r>
            <a:br>
              <a:rPr lang="ru-RU" sz="1800" b="1" dirty="0" smtClean="0"/>
            </a:br>
            <a:r>
              <a:rPr lang="ru-RU" sz="1800" b="1" dirty="0" smtClean="0">
                <a:solidFill>
                  <a:srgbClr val="C89800"/>
                </a:solidFill>
              </a:rPr>
              <a:t>Узелок завяжем мы на память</a:t>
            </a:r>
            <a:br>
              <a:rPr lang="ru-RU" sz="1800" b="1" dirty="0" smtClean="0">
                <a:solidFill>
                  <a:srgbClr val="C89800"/>
                </a:solidFill>
              </a:rPr>
            </a:br>
            <a:r>
              <a:rPr lang="ru-RU" sz="1800" b="1" dirty="0" smtClean="0">
                <a:solidFill>
                  <a:srgbClr val="C89800"/>
                </a:solidFill>
              </a:rPr>
              <a:t>О Победе, нету его крепче!</a:t>
            </a:r>
            <a:br>
              <a:rPr lang="ru-RU" sz="1800" b="1" dirty="0" smtClean="0">
                <a:solidFill>
                  <a:srgbClr val="C89800"/>
                </a:solidFill>
              </a:rPr>
            </a:br>
            <a:endParaRPr lang="ru-RU" sz="1800" b="1" dirty="0" smtClean="0">
              <a:solidFill>
                <a:srgbClr val="C89800"/>
              </a:solidFill>
            </a:endParaRPr>
          </a:p>
          <a:p>
            <a:r>
              <a:rPr lang="ru-RU" sz="1200" i="1" dirty="0" smtClean="0"/>
              <a:t>Галина Филиппова</a:t>
            </a:r>
            <a:endParaRPr lang="ru-RU" sz="1200" dirty="0" smtClean="0"/>
          </a:p>
          <a:p>
            <a:endParaRPr lang="ru-RU" dirty="0"/>
          </a:p>
        </p:txBody>
      </p:sp>
      <p:pic>
        <p:nvPicPr>
          <p:cNvPr id="5" name="Содержимое 4" descr="C:\Users\Ирина\Desktop\внеурочная деят на 9 мая\2.jpg"/>
          <p:cNvPicPr>
            <a:picLocks noGrp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211960" y="692696"/>
            <a:ext cx="4752528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5091280"/>
            <a:ext cx="2947327" cy="18948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 descr="C:\Users\Гульсум\Desktop\1_ykaz_prezidenta-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913" y="636579"/>
            <a:ext cx="7749079" cy="4236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2219"/>
            <a:ext cx="9143999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57336">
            <a:off x="5855924" y="4320331"/>
            <a:ext cx="3825678" cy="27411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 descr="https://kazanski-m.ru/wp-content/uploads/2015/03/2-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5740">
            <a:off x="-297700" y="4311605"/>
            <a:ext cx="3685571" cy="2948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5228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11560" y="908720"/>
            <a:ext cx="4464496" cy="5411688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        Немного из истории.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endParaRPr lang="ru-RU" sz="1800" b="1" dirty="0" smtClean="0"/>
          </a:p>
          <a:p>
            <a:pPr algn="ctr">
              <a:lnSpc>
                <a:spcPct val="15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1769 году, императрица Екатерина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II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учредила награду для офицеров Русской Армии, вручаемую за личную храбрость проявленную на полях сражений – орден Святого Георгия, носить его полагалось на «ленте шёлковой о трёх чёрных и двух оранжевых полосах, в последствии за ней и закрепилось название -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Георгиевская лента.  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Ирина\Desktop\17_no_12_imperatrica_ekaterina_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1268760"/>
            <a:ext cx="3568811" cy="46440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4571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9551" y="332656"/>
            <a:ext cx="3534061" cy="5915744"/>
          </a:xfrm>
        </p:spPr>
        <p:txBody>
          <a:bodyPr>
            <a:noAutofit/>
          </a:bodyPr>
          <a:lstStyle/>
          <a:p>
            <a:pPr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Times New Roman"/>
              </a:rPr>
              <a:t>Эта лента с небольшими изменениями вошла в нагрудную систему СССР как «Гвардейская лента»- знак особого отличия солдата.</a:t>
            </a:r>
            <a:endParaRPr lang="ru-RU" sz="2000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Times New Roman"/>
              </a:rPr>
              <a:t>В1942 году был учрежден орден Отечественной войны. На нем тоже есть Георгиевская лента - как символ связи с русской боевой традицией.</a:t>
            </a:r>
            <a:endParaRPr lang="ru-RU" sz="2000" dirty="0">
              <a:latin typeface="Times New Roman"/>
              <a:ea typeface="Times New Roman"/>
            </a:endParaRPr>
          </a:p>
          <a:p>
            <a:r>
              <a:rPr lang="ru-RU" sz="2000" dirty="0">
                <a:solidFill>
                  <a:srgbClr val="000000"/>
                </a:solidFill>
                <a:latin typeface="Times New Roman"/>
              </a:rPr>
              <a:t>8 ноября 1943 года был учрежден очень почётный «солдатский» орден -  орден Славы трех степеней. Колодки этих орденов обтянуты георгиевской лентой. Чёрный и оранжевый цвета символизируют собой цвет пороха и огня</a:t>
            </a:r>
            <a:r>
              <a:rPr lang="ru-RU" sz="2000" b="1" dirty="0">
                <a:solidFill>
                  <a:srgbClr val="000000"/>
                </a:solidFill>
                <a:latin typeface="Times New Roman"/>
              </a:rPr>
              <a:t>.</a:t>
            </a:r>
            <a:endParaRPr lang="ru-RU" sz="2000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0731" y="332656"/>
            <a:ext cx="2105514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3613" y="1916832"/>
            <a:ext cx="3027292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3789" y="3789040"/>
            <a:ext cx="3470679" cy="24676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764704"/>
            <a:ext cx="7900878" cy="5688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523296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4571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3568" y="836712"/>
            <a:ext cx="7344816" cy="5627712"/>
          </a:xfrm>
        </p:spPr>
        <p:txBody>
          <a:bodyPr>
            <a:normAutofit/>
          </a:bodyPr>
          <a:lstStyle/>
          <a:p>
            <a:endParaRPr lang="ru-RU" sz="1800" dirty="0" smtClean="0"/>
          </a:p>
          <a:p>
            <a:endParaRPr lang="ru-RU" sz="1800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5652120" y="3573016"/>
            <a:ext cx="3034680" cy="2675384"/>
          </a:xfrm>
        </p:spPr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836712"/>
            <a:ext cx="8100900" cy="54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930657"/>
            <a:ext cx="8424936" cy="5234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750394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Гульсум\Pictures\EAddRtSLOl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3" y="461963"/>
            <a:ext cx="7416824" cy="5934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34118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32656"/>
            <a:ext cx="7630616" cy="648072"/>
          </a:xfrm>
        </p:spPr>
        <p:txBody>
          <a:bodyPr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Инструменты и приспособления</a:t>
            </a:r>
            <a:endParaRPr lang="ru-RU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764704"/>
            <a:ext cx="7990656" cy="548369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 flipH="1">
            <a:off x="8686800" y="4581128"/>
            <a:ext cx="1861864" cy="166727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9219" name="Picture 3" descr="C:\Users\Гульсум\Desktop\_4jeKhBLoF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052736"/>
            <a:ext cx="6624736" cy="5544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692696"/>
            <a:ext cx="2086000" cy="936104"/>
          </a:xfrm>
        </p:spPr>
        <p:txBody>
          <a:bodyPr/>
          <a:lstStyle/>
          <a:p>
            <a:pPr algn="ctr"/>
            <a:r>
              <a:rPr lang="ru-RU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ru-RU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67544" y="3212976"/>
            <a:ext cx="3096344" cy="3478694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rgbClr val="000000"/>
                </a:solidFill>
                <a:latin typeface="Times New Roman"/>
                <a:ea typeface="Calibri"/>
              </a:rPr>
              <a:t>Ленту длиной </a:t>
            </a:r>
            <a:r>
              <a:rPr lang="ru-RU" sz="2800" dirty="0" smtClean="0">
                <a:solidFill>
                  <a:srgbClr val="000000"/>
                </a:solidFill>
                <a:latin typeface="Times New Roman"/>
                <a:ea typeface="Calibri"/>
              </a:rPr>
              <a:t>30 </a:t>
            </a:r>
            <a:r>
              <a:rPr lang="ru-RU" sz="2800" dirty="0">
                <a:solidFill>
                  <a:srgbClr val="000000"/>
                </a:solidFill>
                <a:latin typeface="Times New Roman"/>
                <a:ea typeface="Calibri"/>
              </a:rPr>
              <a:t>см сложить петлёй, закрепить клеевым пистолетом, концы ленты обязательно опалить зажигалкой</a:t>
            </a:r>
            <a:endParaRPr lang="ru-RU" sz="2800" dirty="0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04664"/>
            <a:ext cx="2736304" cy="2207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376980"/>
            <a:ext cx="2834935" cy="2291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7" y="4509120"/>
            <a:ext cx="2717639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52123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692696"/>
            <a:ext cx="2302024" cy="1008112"/>
          </a:xfrm>
        </p:spPr>
        <p:txBody>
          <a:bodyPr/>
          <a:lstStyle/>
          <a:p>
            <a:pPr algn="ctr"/>
            <a:r>
              <a:rPr lang="ru-RU" sz="5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ru-RU" sz="5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2420888"/>
            <a:ext cx="3238128" cy="3960440"/>
          </a:xfrm>
        </p:spPr>
        <p:txBody>
          <a:bodyPr>
            <a:normAutofit/>
          </a:bodyPr>
          <a:lstStyle/>
          <a:p>
            <a:r>
              <a:rPr lang="ru-RU" sz="2400" dirty="0">
                <a:latin typeface="Times New Roman"/>
                <a:ea typeface="Calibri"/>
              </a:rPr>
              <a:t>Черную ленту сложить петлей, наложив ее концы  друг на друга, прижать пинцетом, опалить зажигалкой и закрепить пальцами. Под воздействием огня, лента плавится и  склеивается. </a:t>
            </a:r>
            <a:endParaRPr lang="ru-RU" sz="2400" dirty="0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1558" y="361272"/>
            <a:ext cx="3136051" cy="21316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334341"/>
            <a:ext cx="3065544" cy="21747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6495" y="4293095"/>
            <a:ext cx="2935560" cy="22322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22901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39436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844824"/>
            <a:ext cx="2743200" cy="4680520"/>
          </a:xfrm>
        </p:spPr>
        <p:txBody>
          <a:bodyPr>
            <a:noAutofit/>
          </a:bodyPr>
          <a:lstStyle/>
          <a:p>
            <a:r>
              <a:rPr lang="ru-RU" sz="2000" dirty="0">
                <a:latin typeface="Times New Roman"/>
                <a:ea typeface="Calibri"/>
              </a:rPr>
              <a:t>Один конец оранжевой ленты вложить в лепесток черного цвета с лицевой стороны. Далее оранжевой лентой обернуть черный лепесток с внешней стороны и уравнять концы ленты с изнаночной стороны лепестка. Прижать пинцетом, опалить зажигалкой и закрепить пальцами. Лепесток готов.</a:t>
            </a:r>
            <a:r>
              <a:rPr lang="ru-RU" sz="2000" b="1" i="1" u="sng" dirty="0">
                <a:solidFill>
                  <a:srgbClr val="000000"/>
                </a:solidFill>
                <a:latin typeface="Times New Roman"/>
                <a:ea typeface="Calibri"/>
              </a:rPr>
              <a:t> </a:t>
            </a:r>
            <a:endParaRPr lang="ru-RU" sz="2000" dirty="0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04664"/>
            <a:ext cx="2899195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7274" y="2060848"/>
            <a:ext cx="2948193" cy="22866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0642" y="4112286"/>
            <a:ext cx="2987821" cy="22905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146749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268760"/>
            <a:ext cx="8229600" cy="648072"/>
          </a:xfrm>
        </p:spPr>
        <p:txBody>
          <a:bodyPr>
            <a:normAutofit fontScale="90000"/>
          </a:bodyPr>
          <a:lstStyle/>
          <a:p>
            <a:pPr algn="ctr">
              <a:spcAft>
                <a:spcPts val="0"/>
              </a:spcAft>
            </a:pPr>
            <a:r>
              <a:rPr lang="ru-RU" sz="3600" dirty="0" smtClean="0">
                <a:solidFill>
                  <a:schemeClr val="tx1"/>
                </a:solidFill>
                <a:latin typeface="Times New Roman"/>
                <a:ea typeface="Times New Roman"/>
              </a:rPr>
              <a:t>Аналогично выполнить остальные лепестки</a:t>
            </a:r>
            <a:r>
              <a:rPr lang="ru-RU" sz="5400" dirty="0" smtClean="0">
                <a:solidFill>
                  <a:schemeClr val="tx1"/>
                </a:solidFill>
                <a:latin typeface="Times New Roman"/>
                <a:ea typeface="Times New Roman"/>
              </a:rPr>
              <a:t>.</a:t>
            </a:r>
            <a:br>
              <a:rPr lang="ru-RU" sz="5400" dirty="0" smtClean="0">
                <a:solidFill>
                  <a:schemeClr val="tx1"/>
                </a:solidFill>
                <a:latin typeface="Times New Roman"/>
                <a:ea typeface="Times New Roman"/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916832"/>
            <a:ext cx="5584075" cy="381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374095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2232248" cy="1224136"/>
          </a:xfrm>
        </p:spPr>
        <p:txBody>
          <a:bodyPr/>
          <a:lstStyle/>
          <a:p>
            <a:pPr algn="ctr"/>
            <a:r>
              <a:rPr lang="ru-RU" sz="6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ru-RU" sz="6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2852936"/>
            <a:ext cx="2743200" cy="3395464"/>
          </a:xfrm>
        </p:spPr>
        <p:txBody>
          <a:bodyPr/>
          <a:lstStyle/>
          <a:p>
            <a:pPr>
              <a:spcAft>
                <a:spcPts val="0"/>
              </a:spcAft>
            </a:pPr>
            <a:r>
              <a:rPr lang="ru-RU" sz="2800" dirty="0">
                <a:latin typeface="Times New Roman"/>
                <a:ea typeface="Times New Roman"/>
              </a:rPr>
              <a:t>На основу из фетра по краю приклеить клеевым пистолетом первый ряд из 8 лепестков.</a:t>
            </a:r>
          </a:p>
          <a:p>
            <a:endParaRPr lang="ru-RU" dirty="0"/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620688"/>
            <a:ext cx="2763424" cy="2194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299772"/>
            <a:ext cx="2952328" cy="22832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984582"/>
            <a:ext cx="2736304" cy="22468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383204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16632"/>
            <a:ext cx="2743200" cy="1162050"/>
          </a:xfrm>
        </p:spPr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2564904"/>
            <a:ext cx="3022104" cy="3683496"/>
          </a:xfrm>
        </p:spPr>
        <p:txBody>
          <a:bodyPr/>
          <a:lstStyle/>
          <a:p>
            <a:pPr>
              <a:spcAft>
                <a:spcPts val="0"/>
              </a:spcAft>
            </a:pPr>
            <a:r>
              <a:rPr lang="ru-RU" sz="2400" dirty="0">
                <a:latin typeface="Times New Roman"/>
                <a:ea typeface="Times New Roman"/>
              </a:rPr>
              <a:t>Второй ряд из 8 или 7лепестков приклеить ближе к середине основы. Лепестки второго ряда приклеиваются между лепестками первого ряда.</a:t>
            </a:r>
          </a:p>
          <a:p>
            <a:pPr>
              <a:spcAft>
                <a:spcPts val="0"/>
              </a:spcAft>
            </a:pPr>
            <a:r>
              <a:rPr lang="ru-RU" dirty="0">
                <a:latin typeface="Times New Roman"/>
                <a:ea typeface="Times New Roman"/>
              </a:rPr>
              <a:t> </a:t>
            </a:r>
          </a:p>
          <a:p>
            <a:endParaRPr lang="ru-RU" dirty="0"/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32656"/>
            <a:ext cx="2592288" cy="213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8849" y="2060848"/>
            <a:ext cx="2780417" cy="216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5" y="4001769"/>
            <a:ext cx="2880320" cy="22357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944857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>
              <a:spcAft>
                <a:spcPts val="0"/>
              </a:spcAft>
            </a:pPr>
            <a:r>
              <a:rPr lang="ru-RU" sz="2800" dirty="0">
                <a:solidFill>
                  <a:schemeClr val="tx1"/>
                </a:solidFill>
                <a:latin typeface="Times New Roman"/>
                <a:ea typeface="Times New Roman"/>
              </a:rPr>
              <a:t>В центр цветка приклеить при помощи клеевого пистолета фурнитуру. Цветок готов.</a:t>
            </a:r>
            <a:br>
              <a:rPr lang="ru-RU" sz="2800" dirty="0">
                <a:solidFill>
                  <a:schemeClr val="tx1"/>
                </a:solidFill>
                <a:latin typeface="Times New Roman"/>
                <a:ea typeface="Times New Roman"/>
              </a:rPr>
            </a:br>
            <a:endParaRPr lang="ru-RU" sz="2800" dirty="0">
              <a:solidFill>
                <a:schemeClr val="tx1"/>
              </a:solidFill>
            </a:endParaRPr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772816"/>
            <a:ext cx="5760640" cy="443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59982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620688"/>
            <a:ext cx="2374032" cy="864096"/>
          </a:xfrm>
        </p:spPr>
        <p:txBody>
          <a:bodyPr/>
          <a:lstStyle/>
          <a:p>
            <a:pPr algn="ctr"/>
            <a:r>
              <a:rPr lang="ru-RU" sz="5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ru-RU" sz="5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3568" y="1556792"/>
            <a:ext cx="3384376" cy="4882567"/>
          </a:xfrm>
        </p:spPr>
        <p:txBody>
          <a:bodyPr>
            <a:normAutofit fontScale="92500" lnSpcReduction="10000"/>
          </a:bodyPr>
          <a:lstStyle/>
          <a:p>
            <a:pPr>
              <a:spcAft>
                <a:spcPts val="0"/>
              </a:spcAft>
            </a:pPr>
            <a:r>
              <a:rPr lang="ru-RU" sz="2000" dirty="0">
                <a:latin typeface="Times New Roman"/>
                <a:ea typeface="Times New Roman"/>
              </a:rPr>
              <a:t> </a:t>
            </a:r>
            <a:r>
              <a:rPr lang="ru-RU" sz="2400" dirty="0">
                <a:latin typeface="Times New Roman"/>
                <a:ea typeface="Times New Roman"/>
              </a:rPr>
              <a:t>На основу цветка наносим клеевым пистолетом клей, и соединяем с Георгиевской лентой в месте ее </a:t>
            </a:r>
            <a:r>
              <a:rPr lang="ru-RU" sz="2400" dirty="0" smtClean="0">
                <a:latin typeface="Times New Roman"/>
                <a:ea typeface="Times New Roman"/>
              </a:rPr>
              <a:t>перекрещивания.</a:t>
            </a:r>
            <a:endParaRPr lang="ru-RU" sz="2400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2400" dirty="0">
                <a:latin typeface="Times New Roman"/>
                <a:ea typeface="Times New Roman"/>
              </a:rPr>
              <a:t> </a:t>
            </a:r>
            <a:r>
              <a:rPr lang="ru-RU" sz="2400" dirty="0" smtClean="0">
                <a:latin typeface="Times New Roman"/>
                <a:ea typeface="Times New Roman"/>
              </a:rPr>
              <a:t>              </a:t>
            </a:r>
            <a:r>
              <a:rPr lang="ru-RU" sz="4800" b="1" dirty="0" smtClean="0">
                <a:latin typeface="Times New Roman"/>
                <a:ea typeface="Times New Roman"/>
              </a:rPr>
              <a:t>5</a:t>
            </a:r>
            <a:endParaRPr lang="ru-RU" sz="4800" dirty="0" smtClean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2400" dirty="0" smtClean="0">
                <a:latin typeface="Times New Roman"/>
                <a:ea typeface="Times New Roman"/>
              </a:rPr>
              <a:t>С </a:t>
            </a:r>
            <a:r>
              <a:rPr lang="ru-RU" sz="2400" dirty="0">
                <a:latin typeface="Times New Roman"/>
                <a:ea typeface="Times New Roman"/>
              </a:rPr>
              <a:t>обратной стороны брошки прикрепляют специальную застежку, булавку или можно использовать английскую булавку для прикрепления броши к одежде. </a:t>
            </a:r>
          </a:p>
          <a:p>
            <a:pPr>
              <a:spcAft>
                <a:spcPts val="0"/>
              </a:spcAft>
            </a:pPr>
            <a:endParaRPr lang="ru-RU" sz="2400" dirty="0">
              <a:latin typeface="Times New Roman"/>
              <a:ea typeface="Times New Roman"/>
            </a:endParaRPr>
          </a:p>
          <a:p>
            <a:endParaRPr lang="ru-RU" dirty="0"/>
          </a:p>
        </p:txBody>
      </p:sp>
      <p:pic>
        <p:nvPicPr>
          <p:cNvPr id="1741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692696"/>
            <a:ext cx="3240360" cy="24852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2102" y="3501008"/>
            <a:ext cx="3366106" cy="25532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7106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6910536" cy="1162050"/>
          </a:xfrm>
        </p:spPr>
        <p:txBody>
          <a:bodyPr/>
          <a:lstStyle/>
          <a:p>
            <a:pPr algn="ctr"/>
            <a:r>
              <a:rPr lang="ru-RU" sz="2800" dirty="0" smtClean="0">
                <a:solidFill>
                  <a:schemeClr val="tx1"/>
                </a:solidFill>
                <a:latin typeface="Times New Roman"/>
                <a:ea typeface="Calibri"/>
              </a:rPr>
              <a:t>Брошь</a:t>
            </a:r>
            <a:r>
              <a:rPr lang="ru-RU" sz="2800" dirty="0">
                <a:solidFill>
                  <a:schemeClr val="tx1"/>
                </a:solidFill>
                <a:latin typeface="Times New Roman"/>
                <a:ea typeface="Calibri"/>
              </a:rPr>
              <a:t>, </a:t>
            </a:r>
            <a:r>
              <a:rPr lang="ru-RU" sz="2800" dirty="0" smtClean="0">
                <a:solidFill>
                  <a:schemeClr val="tx1"/>
                </a:solidFill>
                <a:latin typeface="Times New Roman"/>
                <a:ea typeface="Calibri"/>
              </a:rPr>
              <a:t>выполненная в цветах Государственного </a:t>
            </a:r>
            <a:r>
              <a:rPr lang="ru-RU" sz="2800" dirty="0">
                <a:solidFill>
                  <a:schemeClr val="tx1"/>
                </a:solidFill>
                <a:latin typeface="Times New Roman"/>
                <a:ea typeface="Calibri"/>
              </a:rPr>
              <a:t>флага Российской Федерации 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8434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5" y="2060848"/>
            <a:ext cx="5931448" cy="41044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2440918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806</TotalTime>
  <Words>324</Words>
  <Application>Microsoft Office PowerPoint</Application>
  <PresentationFormat>Экран (4:3)</PresentationFormat>
  <Paragraphs>28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Поток</vt:lpstr>
      <vt:lpstr>Брошь из георгиевской ленты  ко дню победы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Инструменты и приспособления</vt:lpstr>
      <vt:lpstr>1</vt:lpstr>
      <vt:lpstr>2</vt:lpstr>
      <vt:lpstr>Презентация PowerPoint</vt:lpstr>
      <vt:lpstr>Аналогично выполнить остальные лепестки. </vt:lpstr>
      <vt:lpstr>3</vt:lpstr>
      <vt:lpstr>Презентация PowerPoint</vt:lpstr>
      <vt:lpstr>В центр цветка приклеить при помощи клеевого пистолета фурнитуру. Цветок готов. </vt:lpstr>
      <vt:lpstr>4</vt:lpstr>
      <vt:lpstr>Брошь, выполненная в цветах Государственного флага Российской Федерации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Брошь из георгиевской ленты  к 9 мая</dc:title>
  <dc:creator>Регина</dc:creator>
  <cp:lastModifiedBy>Пользователь Windows</cp:lastModifiedBy>
  <cp:revision>20</cp:revision>
  <dcterms:created xsi:type="dcterms:W3CDTF">2018-04-24T06:10:41Z</dcterms:created>
  <dcterms:modified xsi:type="dcterms:W3CDTF">2024-02-29T18:45:26Z</dcterms:modified>
</cp:coreProperties>
</file>