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6" r:id="rId1"/>
  </p:sldMasterIdLst>
  <p:notesMasterIdLst>
    <p:notesMasterId r:id="rId21"/>
  </p:notesMasterIdLst>
  <p:sldIdLst>
    <p:sldId id="27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56" r:id="rId10"/>
    <p:sldId id="263" r:id="rId11"/>
    <p:sldId id="265" r:id="rId12"/>
    <p:sldId id="266" r:id="rId13"/>
    <p:sldId id="267" r:id="rId14"/>
    <p:sldId id="270" r:id="rId15"/>
    <p:sldId id="268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67" autoAdjust="0"/>
    <p:restoredTop sz="92399" autoAdjust="0"/>
  </p:normalViewPr>
  <p:slideViewPr>
    <p:cSldViewPr>
      <p:cViewPr>
        <p:scale>
          <a:sx n="80" d="100"/>
          <a:sy n="80" d="100"/>
        </p:scale>
        <p:origin x="-1776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5A43C5-C4EC-45B2-ABDD-4A6A447911EB}" type="datetimeFigureOut">
              <a:rPr lang="ru-RU" smtClean="0"/>
              <a:pPr/>
              <a:t>13.01.2019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AEB7CE-B5E6-4303-86C7-0D5A6F8CB0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89538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201A0A5-CCA7-41D5-8B5D-748B76C99448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A6AF9B-FB1B-4381-97C0-A6ADEDE07A9D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980FC9-FD6A-4EF6-80A0-22EDB350C4AD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5CC60E-CCAD-4593-A08B-4795BA29F842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18130D-0928-40CC-BEC5-3B7986BE5D65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606F1E-3C2A-4AE1-AD0D-0B3D7F0E9B36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618237-AD5E-4506-BFEF-29A0C4393F5D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52A5669-B7C3-43A9-99F4-4C8142503C5F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02E5CFA-7B2D-43A7-8ED2-B511D7C219D5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067810-B00D-4FE1-AC65-7569F0431D6B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448719-0E44-459D-BFC7-E523A751D5D8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D22ABFD-285E-4797-9EA0-C2B0AA8AF3C1}" type="datetime1">
              <a:rPr lang="ru-RU" smtClean="0"/>
              <a:pPr/>
              <a:t>13.01.2019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sz="2800" dirty="0"/>
              <a:t>Учитель математики:</a:t>
            </a:r>
            <a:br>
              <a:rPr lang="ru-RU" sz="2800" dirty="0"/>
            </a:br>
            <a:r>
              <a:rPr lang="ru-RU" sz="2800" dirty="0"/>
              <a:t> </a:t>
            </a:r>
            <a:r>
              <a:rPr lang="ru-RU" sz="2800" dirty="0" smtClean="0"/>
              <a:t>Бражник Светлана Ивановна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МБОУ  «</a:t>
            </a:r>
            <a:r>
              <a:rPr lang="ru-RU" sz="2800" dirty="0" smtClean="0"/>
              <a:t>Морская средняя общеобразовательная школа им. В.А. </a:t>
            </a:r>
            <a:r>
              <a:rPr lang="ru-RU" sz="2800" smtClean="0"/>
              <a:t>Дерягина</a:t>
            </a:r>
            <a:r>
              <a:rPr lang="ru-RU" sz="2800" smtClean="0"/>
              <a:t>»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/>
          <a:lstStyle/>
          <a:p>
            <a:pPr algn="ctr"/>
            <a:r>
              <a:rPr lang="ru-RU" dirty="0" smtClean="0"/>
              <a:t>Законы </a:t>
            </a:r>
            <a:br>
              <a:rPr lang="ru-RU" dirty="0" smtClean="0"/>
            </a:br>
            <a:r>
              <a:rPr lang="ru-RU" dirty="0" smtClean="0"/>
              <a:t>сложения и умножения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24826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Лида\Desktop\6559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42573"/>
            <a:ext cx="9962009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651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52103434"/>
              </p:ext>
            </p:extLst>
          </p:nvPr>
        </p:nvGraphicFramePr>
        <p:xfrm>
          <a:off x="251520" y="1319168"/>
          <a:ext cx="8569197" cy="669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71"/>
                <a:gridCol w="1224171"/>
                <a:gridCol w="1224171"/>
                <a:gridCol w="1224171"/>
                <a:gridCol w="1224171"/>
                <a:gridCol w="1224171"/>
                <a:gridCol w="1224171"/>
              </a:tblGrid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1/4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-1/2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1/3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72605761"/>
              </p:ext>
            </p:extLst>
          </p:nvPr>
        </p:nvGraphicFramePr>
        <p:xfrm>
          <a:off x="251520" y="2903344"/>
          <a:ext cx="4896684" cy="669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71"/>
                <a:gridCol w="1224171"/>
                <a:gridCol w="1224171"/>
                <a:gridCol w="1224171"/>
              </a:tblGrid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2/13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-7/15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7/16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-1/5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Ш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66848591"/>
              </p:ext>
            </p:extLst>
          </p:nvPr>
        </p:nvGraphicFramePr>
        <p:xfrm>
          <a:off x="251520" y="4487520"/>
          <a:ext cx="8569197" cy="669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71"/>
                <a:gridCol w="1224171"/>
                <a:gridCol w="1224171"/>
                <a:gridCol w="1224171"/>
                <a:gridCol w="1224171"/>
                <a:gridCol w="1224171"/>
                <a:gridCol w="1224171"/>
              </a:tblGrid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3/7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-8/17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3/4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520" y="940078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ряд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V="1">
            <a:off x="1020148" y="895556"/>
            <a:ext cx="0" cy="3114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51520" y="4122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ряд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947544" y="4095602"/>
            <a:ext cx="0" cy="3114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51520" y="2483604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ряд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 flipV="1">
            <a:off x="967567" y="2483604"/>
            <a:ext cx="0" cy="3114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23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15633156"/>
              </p:ext>
            </p:extLst>
          </p:nvPr>
        </p:nvGraphicFramePr>
        <p:xfrm>
          <a:off x="237481" y="1309410"/>
          <a:ext cx="8569197" cy="66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71"/>
                <a:gridCol w="1224171"/>
                <a:gridCol w="1224171"/>
                <a:gridCol w="1224171"/>
                <a:gridCol w="1224171"/>
                <a:gridCol w="1224171"/>
                <a:gridCol w="1224171"/>
              </a:tblGrid>
              <a:tr h="3266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-1/2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1/4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1/3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2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49372374"/>
              </p:ext>
            </p:extLst>
          </p:nvPr>
        </p:nvGraphicFramePr>
        <p:xfrm>
          <a:off x="251520" y="2903344"/>
          <a:ext cx="4896684" cy="669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71"/>
                <a:gridCol w="1224171"/>
                <a:gridCol w="1224171"/>
                <a:gridCol w="1224171"/>
              </a:tblGrid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-7/15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-1/5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2/13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7/16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Ы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Ш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27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2479812"/>
              </p:ext>
            </p:extLst>
          </p:nvPr>
        </p:nvGraphicFramePr>
        <p:xfrm>
          <a:off x="251275" y="4494196"/>
          <a:ext cx="8569197" cy="669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71"/>
                <a:gridCol w="1224171"/>
                <a:gridCol w="1224171"/>
                <a:gridCol w="1224171"/>
                <a:gridCol w="1224171"/>
                <a:gridCol w="1224171"/>
                <a:gridCol w="1224171"/>
              </a:tblGrid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-8/17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3/7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3/4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48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Ь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Picture 2" descr="C:\Users\Лида\Desktop\олимпиада\Олимпийские зимние игры в Сочи 2014_files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517"/>
            <a:ext cx="1239242" cy="123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0319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«Быстрее, выше, сильнее!»</a:t>
            </a:r>
          </a:p>
          <a:p>
            <a:pPr marL="109728" indent="0"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Девиз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был предложен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Пьером де Кубертеном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при создании Международного Олимпийского комитета в 1894 году.  Более неофициальный, хотя и хорошо известный девиз - "Главное - не победа, а участие". Слоган предстоящей олимпиады: «Жаркие. Зимние. Твои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endParaRPr lang="ru-RU" dirty="0" smtClean="0"/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Девиз Олимпиады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Лида\Desktop\олимпиада\Олимпийские зимние игры в Сочи 2014_files\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0778" y="181794"/>
            <a:ext cx="1014958" cy="101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656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954555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1400" dirty="0"/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Да  «+»,       Нет «-»</a:t>
            </a:r>
          </a:p>
          <a:p>
            <a:pPr marL="10972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Сумма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противоположных чисел равна 1.</a:t>
            </a:r>
          </a:p>
          <a:p>
            <a:pPr marL="10972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При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раскрытии скобок, перед которыми стоит знак «-», необходимо поменять знаки всех слагаемых  в скобках на противоположные.</a:t>
            </a:r>
          </a:p>
          <a:p>
            <a:pPr marL="10972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При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умножении или делении нечётного количества отрицательных чисел получается отрицательное число.</a:t>
            </a:r>
          </a:p>
          <a:p>
            <a:pPr marL="10972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При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делении 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нуль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отрицательного числа получается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нуль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972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5. При раскрытии скобок, перед которыми стоит знак «+», необходимо сохранить знаки всех слагаемых  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скобках.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3848" y="5714092"/>
            <a:ext cx="29284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«-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+ + 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+».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23728" y="332656"/>
            <a:ext cx="43238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Графический диктант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Лида\Desktop\олимпиада\Олимпийские зимние игры в Сочи 2014_files\1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8640"/>
            <a:ext cx="1070322" cy="107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3992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Олимпийские кольца - символ Олимпийских Игр - представляют собой пять переплетенных колец - их цвета - синий, желтый, черный, зеленый и красный - на белом фоне. Эти пять колец символизируют пять населенных частей мира, которые желают участвовать в Олимпийском движении и принимают здоровую спортивную конкуренцию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Синий - Европа</a:t>
            </a:r>
          </a:p>
          <a:p>
            <a:pPr marL="109728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Черный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Африка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Красный- Америка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Желтый- Азия</a:t>
            </a:r>
          </a:p>
          <a:p>
            <a:pPr marL="109728" indent="0">
              <a:buNone/>
            </a:pP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Зеленый 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Австралия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91680" y="274638"/>
            <a:ext cx="5338936" cy="77809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Кольца Олимпиады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93096"/>
            <a:ext cx="3348512" cy="1710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Лида\Desktop\олимпиада\Олимпийские зимние игры в Сочи 2014_files\1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1319" y="260648"/>
            <a:ext cx="871041" cy="87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4996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1829400"/>
              </p:ext>
            </p:extLst>
          </p:nvPr>
        </p:nvGraphicFramePr>
        <p:xfrm>
          <a:off x="251520" y="1916832"/>
          <a:ext cx="8424940" cy="86409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42406"/>
                <a:gridCol w="842406"/>
                <a:gridCol w="842406"/>
                <a:gridCol w="842406"/>
                <a:gridCol w="842406"/>
                <a:gridCol w="842406"/>
                <a:gridCol w="842406"/>
                <a:gridCol w="842406"/>
                <a:gridCol w="842406"/>
                <a:gridCol w="843286"/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795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-400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6111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6300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5/8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51520" y="940658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Проверка домашнего задания.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F:\учитель года\эмблемы\iмедаль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941168"/>
            <a:ext cx="1386264" cy="1008112"/>
          </a:xfrm>
          <a:prstGeom prst="rect">
            <a:avLst/>
          </a:prstGeom>
          <a:noFill/>
        </p:spPr>
      </p:pic>
      <p:pic>
        <p:nvPicPr>
          <p:cNvPr id="9" name="Picture 3" descr="F:\учитель года\эмблемы\12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923412"/>
            <a:ext cx="1318642" cy="993497"/>
          </a:xfrm>
          <a:prstGeom prst="rect">
            <a:avLst/>
          </a:prstGeom>
          <a:noFill/>
        </p:spPr>
      </p:pic>
      <p:pic>
        <p:nvPicPr>
          <p:cNvPr id="10" name="Picture 4" descr="F:\учитель года\эмблемы\11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869160"/>
            <a:ext cx="1400175" cy="104775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80686" y="4089266"/>
            <a:ext cx="80386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Олимпийские медали: золотую, серебряную и бронзовую вручают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трём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спортсменам, показавшим наилучшие результаты в соревновании.</a:t>
            </a:r>
            <a:endParaRPr lang="ru-RU" sz="2000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7067025"/>
              </p:ext>
            </p:extLst>
          </p:nvPr>
        </p:nvGraphicFramePr>
        <p:xfrm>
          <a:off x="251520" y="2924945"/>
          <a:ext cx="8424934" cy="86409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65823"/>
                <a:gridCol w="765823"/>
                <a:gridCol w="765823"/>
                <a:gridCol w="765823"/>
                <a:gridCol w="765823"/>
                <a:gridCol w="765823"/>
                <a:gridCol w="765823"/>
                <a:gridCol w="765823"/>
                <a:gridCol w="765823"/>
                <a:gridCol w="765823"/>
                <a:gridCol w="766704"/>
              </a:tblGrid>
              <a:tr h="4392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8000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795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6300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6111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5/8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-400</a:t>
                      </a:r>
                      <a:endParaRPr lang="ru-RU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248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146" name="Picture 2" descr="C:\Users\Лида\Desktop\олимпиада\Олимпийские зимние игры в Сочи 2014_files\1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3751"/>
            <a:ext cx="1085009" cy="108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0363" y="3429000"/>
            <a:ext cx="8267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О           Л          И           М          П           И          О          Н          И           К           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625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1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2974510"/>
          </a:xfrm>
        </p:spPr>
        <p:txBody>
          <a:bodyPr>
            <a:noAutofit/>
          </a:bodyPr>
          <a:lstStyle/>
          <a:p>
            <a:pPr marL="109728" indent="0"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Кроссворд</a:t>
            </a:r>
          </a:p>
          <a:p>
            <a:pPr marL="109728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Число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стоящее под дробной чертой.</a:t>
            </a:r>
          </a:p>
          <a:p>
            <a:pPr marL="109728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Компонент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 сложении.</a:t>
            </a:r>
          </a:p>
          <a:p>
            <a:pPr marL="10972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Её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имеет любая точка координатной оси.</a:t>
            </a:r>
          </a:p>
          <a:p>
            <a:pPr marL="10972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Числа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равные по модулю, но отличающиеся знаками.</a:t>
            </a:r>
          </a:p>
          <a:p>
            <a:pPr marL="10972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Числа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используемые при счёте предметов.</a:t>
            </a:r>
          </a:p>
          <a:p>
            <a:pPr marL="109728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6. Числа, которые меньше нуля.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82037256"/>
              </p:ext>
            </p:extLst>
          </p:nvPr>
        </p:nvGraphicFramePr>
        <p:xfrm>
          <a:off x="539552" y="3717034"/>
          <a:ext cx="8136903" cy="21031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87526"/>
                <a:gridCol w="280492"/>
                <a:gridCol w="287526"/>
                <a:gridCol w="320060"/>
                <a:gridCol w="320060"/>
                <a:gridCol w="312146"/>
                <a:gridCol w="312146"/>
                <a:gridCol w="312146"/>
                <a:gridCol w="346438"/>
                <a:gridCol w="351714"/>
                <a:gridCol w="351714"/>
                <a:gridCol w="371938"/>
                <a:gridCol w="352593"/>
                <a:gridCol w="352593"/>
                <a:gridCol w="366662"/>
                <a:gridCol w="366662"/>
                <a:gridCol w="352593"/>
                <a:gridCol w="352593"/>
                <a:gridCol w="347318"/>
                <a:gridCol w="352593"/>
                <a:gridCol w="375455"/>
                <a:gridCol w="352593"/>
                <a:gridCol w="371938"/>
                <a:gridCol w="339404"/>
              </a:tblGrid>
              <a:tr h="270509">
                <a:tc gridSpan="11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70509">
                <a:tc gridSpan="9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70509">
                <a:tc gridSpan="11"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70509">
                <a:tc gridSpan="9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0509">
                <a:tc gridSpan="11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03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ln w="3175">
                          <a:solidFill>
                            <a:schemeClr val="tx1"/>
                          </a:solidFill>
                        </a:ln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95936" y="3667206"/>
            <a:ext cx="3956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н   а   м    е   н    а    т   е    л   ь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75856" y="4005064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    л 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г    а   е    м   о    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95936" y="4405174"/>
            <a:ext cx="35910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о  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р   д   и    н   а    т   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5856" y="4725144"/>
            <a:ext cx="54168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р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т    и    в   о    п   о   л    о   ж   н   ы   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86584" y="5085184"/>
            <a:ext cx="396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а    т    у    р   а   л    ь   н   ы   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5457314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т  р  и   ц   а   т  е    л   ь   н 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3528" y="5517232"/>
            <a:ext cx="24878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1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Лида\Desktop\олимпиада\Олимпийские зимние игры в Сочи 2014_files\1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10174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861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-99392"/>
            <a:ext cx="7772400" cy="1665531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Тема: «Законы сложения и умножения»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3113" y="1628800"/>
            <a:ext cx="43509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“</a:t>
            </a:r>
            <a:r>
              <a:rPr lang="ru-RU" i="1" dirty="0">
                <a:latin typeface="Times New Roman"/>
                <a:ea typeface="Times New Roman"/>
              </a:rPr>
              <a:t>Недостаточно овладеть премудростью,</a:t>
            </a:r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r>
              <a:rPr lang="ru-RU" i="1" dirty="0">
                <a:latin typeface="Times New Roman"/>
                <a:ea typeface="Times New Roman"/>
              </a:rPr>
              <a:t>Нужно так же уметь пользоваться ею”</a:t>
            </a:r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r>
              <a:rPr lang="ru-RU" i="1" dirty="0" smtClean="0">
                <a:latin typeface="Times New Roman"/>
                <a:ea typeface="Times New Roman"/>
              </a:rPr>
              <a:t>Цицерон</a:t>
            </a:r>
            <a:endParaRPr lang="ru-RU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2780928"/>
            <a:ext cx="8568952" cy="2763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Цель урока: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повторить </a:t>
            </a: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законы сложения и умножения; </a:t>
            </a:r>
            <a:endParaRPr lang="ru-RU" sz="28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рассмотреть </a:t>
            </a: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применение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законов</a:t>
            </a: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 при решении задач </a:t>
            </a:r>
            <a:endParaRPr lang="ru-RU" sz="28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на </a:t>
            </a:r>
            <a:r>
              <a:rPr lang="ru-RU" sz="2800" dirty="0">
                <a:latin typeface="Times New Roman" pitchFamily="18" charset="0"/>
                <a:ea typeface="Times New Roman"/>
                <a:cs typeface="Times New Roman" pitchFamily="18" charset="0"/>
              </a:rPr>
              <a:t>вычисления.</a:t>
            </a: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394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503437"/>
            <a:ext cx="8229600" cy="2797771"/>
          </a:xfrm>
        </p:spPr>
        <p:txBody>
          <a:bodyPr/>
          <a:lstStyle/>
          <a:p>
            <a:pPr marL="109728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i="1" dirty="0" smtClean="0">
                <a:latin typeface="Times New Roman"/>
                <a:ea typeface="Times New Roman"/>
                <a:cs typeface="Times New Roman"/>
              </a:rPr>
              <a:t>"</a:t>
            </a:r>
            <a:r>
              <a:rPr lang="ru-RU" sz="2800" i="1" dirty="0">
                <a:latin typeface="Times New Roman"/>
                <a:ea typeface="Times New Roman"/>
                <a:cs typeface="Times New Roman"/>
              </a:rPr>
              <a:t>От имени всех спортсменов я обещаю, что мы будем участвовать в этих Олимпийских играх, уважая и соблюдая правила, по которым они проводятся, в истинно спортивном духе, во славу спорта и во имя чести своих команд."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73424" y="629816"/>
            <a:ext cx="5842992" cy="1143000"/>
          </a:xfrm>
        </p:spPr>
        <p:txBody>
          <a:bodyPr/>
          <a:lstStyle/>
          <a:p>
            <a:r>
              <a:rPr lang="ru-RU" sz="2800" dirty="0">
                <a:solidFill>
                  <a:prstClr val="black"/>
                </a:solidFill>
                <a:effectLst/>
                <a:latin typeface="Times New Roman"/>
                <a:ea typeface="Times New Roman"/>
                <a:cs typeface="Times New Roman"/>
              </a:rPr>
              <a:t>Олимпийская клятва </a:t>
            </a:r>
            <a:r>
              <a:rPr lang="ru-RU" sz="2800" dirty="0" smtClean="0">
                <a:solidFill>
                  <a:prstClr val="black"/>
                </a:solidFill>
                <a:effectLst/>
                <a:latin typeface="Times New Roman"/>
                <a:ea typeface="Times New Roman"/>
                <a:cs typeface="Times New Roman"/>
              </a:rPr>
              <a:t>спортсменов</a:t>
            </a:r>
            <a:endParaRPr lang="ru-RU" dirty="0"/>
          </a:p>
        </p:txBody>
      </p:sp>
      <p:pic>
        <p:nvPicPr>
          <p:cNvPr id="8194" name="Picture 2" descr="C:\Users\Лида\Desktop\олимпиада\Олимпийская символика_files\andrianov_oat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009" y="341711"/>
            <a:ext cx="2191743" cy="164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4099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Лида\Desktop\встреча огня\гимназия встречает огонь\279560274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98930"/>
            <a:ext cx="4104456" cy="30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Лида\Desktop\встреча огня\гимназия встречает огонь\ogon_kontinent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9842" y="449262"/>
            <a:ext cx="3063875" cy="229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88024" y="175280"/>
            <a:ext cx="417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Олимпийский огонь был впервые зажжен только на Играх в Амстердаме в 1928 г., а традиция эстафеты олимпийского факела родилась в Берлине в 1936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году.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1" name="Picture 5" descr="C:\Users\Лида\Desktop\олимпиада\чаша с огнём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461" y="2852936"/>
            <a:ext cx="2967955" cy="306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911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051720" y="44624"/>
            <a:ext cx="4906888" cy="85010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dirty="0">
                <a:solidFill>
                  <a:schemeClr val="tx1"/>
                </a:solidFill>
                <a:effectLst/>
                <a:latin typeface="Times New Roman"/>
                <a:ea typeface="Times New Roman"/>
                <a:cs typeface="Times New Roman"/>
              </a:rPr>
              <a:t>Установите </a:t>
            </a:r>
            <a:r>
              <a:rPr lang="ru-RU" sz="3200" dirty="0" smtClean="0">
                <a:solidFill>
                  <a:schemeClr val="tx1"/>
                </a:solidFill>
                <a:effectLst/>
                <a:latin typeface="Times New Roman"/>
                <a:ea typeface="Times New Roman"/>
                <a:cs typeface="Times New Roman"/>
              </a:rPr>
              <a:t>соответствие</a:t>
            </a:r>
            <a:endParaRPr lang="ru-RU" sz="3200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52337484"/>
              </p:ext>
            </p:extLst>
          </p:nvPr>
        </p:nvGraphicFramePr>
        <p:xfrm>
          <a:off x="179512" y="1124744"/>
          <a:ext cx="8784976" cy="487369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04467"/>
                <a:gridCol w="1704787"/>
                <a:gridCol w="3072198"/>
                <a:gridCol w="2003524"/>
              </a:tblGrid>
              <a:tr h="4288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Название закона в привычной для нас форме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Запись закона с помощью знаков</a:t>
                      </a: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Формулировка закона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Другое название закона 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 anchor="ctr"/>
                </a:tc>
              </a:tr>
              <a:tr h="3800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Переместительный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закон сложения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a(</a:t>
                      </a:r>
                      <a:r>
                        <a:rPr lang="ru-RU" sz="1200" b="1" i="1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b+c</a:t>
                      </a:r>
                      <a:r>
                        <a:rPr lang="ru-RU" sz="12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)=</a:t>
                      </a:r>
                      <a:r>
                        <a:rPr lang="ru-RU" sz="1200" b="1" i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ab+ac</a:t>
                      </a:r>
                      <a:endParaRPr lang="ru-RU" sz="12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перестановки слагаемых сумма не изменится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 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ассоциативный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</a:tr>
              <a:tr h="7148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Сочетательный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закон сложения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200" b="1" i="1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ab</a:t>
                      </a:r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lang="ru-RU" sz="1200" b="1" i="1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</a:t>
                      </a:r>
                      <a:endParaRPr lang="ru-RU" sz="12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Чтобы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сумме двух чисел прибавить третье, можно к первому числу прибавить сумму второго и третьего чисел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дистрибутивный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</a:tr>
              <a:tr h="7148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Распределительный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закон относительно сложения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200" b="1" i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a+b</a:t>
                      </a:r>
                      <a:r>
                        <a:rPr lang="ru-RU" sz="12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)+c=a+(</a:t>
                      </a:r>
                      <a:r>
                        <a:rPr lang="ru-RU" sz="1200" b="1" i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b+c</a:t>
                      </a:r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)=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=</a:t>
                      </a:r>
                      <a:r>
                        <a:rPr lang="ru-RU" sz="1200" b="1" i="1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a+b</a:t>
                      </a:r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r>
                        <a:rPr lang="en-US" sz="12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ru-RU" sz="12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Чтобы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умножить на сумму двух других чисел, нужно это число умножить на каждое слагаемое и результат сложить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коммутативный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</a:tr>
              <a:tr h="5718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Распределительный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закон относительно вычитания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200" b="1" i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ab</a:t>
                      </a:r>
                      <a:r>
                        <a:rPr lang="ru-RU" sz="12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)c=a(</a:t>
                      </a:r>
                      <a:r>
                        <a:rPr lang="ru-RU" sz="1200" b="1" i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bc</a:t>
                      </a:r>
                      <a:r>
                        <a:rPr lang="ru-RU" sz="12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)=а</a:t>
                      </a:r>
                      <a:r>
                        <a:rPr lang="en-US" sz="1200" b="1" i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bc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От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перестановки множителей произведение не изменится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</a:tr>
              <a:tr h="7148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Сочетательный закон умножения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</a:t>
                      </a:r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a(b-c</a:t>
                      </a:r>
                      <a:r>
                        <a:rPr lang="ru-RU" sz="12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)=</a:t>
                      </a:r>
                      <a:r>
                        <a:rPr lang="ru-RU" sz="1200" b="1" i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ab-ac</a:t>
                      </a:r>
                      <a:endParaRPr lang="ru-RU" sz="12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Чтобы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произведение двух чисел умножить на третье, можно первое число умножить на произведение второго и третьего чисел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</a:tr>
              <a:tr h="100072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Переместительный закон умножения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 </a:t>
                      </a:r>
                      <a:r>
                        <a:rPr lang="ru-RU" sz="1200" b="1" i="1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а+b</a:t>
                      </a:r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lang="ru-RU" sz="1200" b="1" i="1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b+a</a:t>
                      </a:r>
                      <a:endParaRPr lang="ru-RU" sz="1200" b="1" i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ru-RU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Чтобы </a:t>
                      </a: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умножить на разность  двух других чисел, нужно это число умножить на  уменьшаемое, затем на вычитаемое  и найти разность полученных результатов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856" marR="50856" marT="0" marB="0"/>
                </a:tc>
              </a:tr>
            </a:tbl>
          </a:graphicData>
        </a:graphic>
      </p:graphicFrame>
      <p:pic>
        <p:nvPicPr>
          <p:cNvPr id="10241" name="Picture 1" descr="C:\Users\Лида\Desktop\олимпиада\Олимпийские зимние игры в Сочи 2014_files\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911"/>
            <a:ext cx="1012825" cy="101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5536" y="2077105"/>
            <a:ext cx="784887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Сочетательный –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ассоциативный,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Переместительный –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коммутативный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Распределительный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- дистрибутивный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Ответ: 1613;  2321;  3132;  4562;  5451;  6243.</a:t>
            </a:r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887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43808" y="274638"/>
            <a:ext cx="3754760" cy="70609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dirty="0">
                <a:solidFill>
                  <a:schemeClr val="tx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Расставьте </a:t>
            </a:r>
            <a:r>
              <a:rPr lang="ru-RU" sz="3200" dirty="0" smtClean="0">
                <a:solidFill>
                  <a:schemeClr val="tx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знаки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Лида\Desktop\олимпиада\Олимпийские зимние игры в Сочи 2014_files\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9150" y="177800"/>
            <a:ext cx="874936" cy="87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12927712"/>
              </p:ext>
            </p:extLst>
          </p:nvPr>
        </p:nvGraphicFramePr>
        <p:xfrm>
          <a:off x="280777" y="2060849"/>
          <a:ext cx="4342737" cy="2232248"/>
        </p:xfrm>
        <a:graphic>
          <a:graphicData uri="http://schemas.openxmlformats.org/presentationml/2006/ole">
            <p:oleObj spid="_x0000_s11290" name="Equation" r:id="rId4" imgW="2171520" imgH="1346040" progId="">
              <p:embed/>
            </p:oleObj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61913861"/>
              </p:ext>
            </p:extLst>
          </p:nvPr>
        </p:nvGraphicFramePr>
        <p:xfrm>
          <a:off x="4788024" y="1988840"/>
          <a:ext cx="4121018" cy="2304256"/>
        </p:xfrm>
        <a:graphic>
          <a:graphicData uri="http://schemas.openxmlformats.org/presentationml/2006/ole">
            <p:oleObj spid="_x0000_s11291" name="Equation" r:id="rId5" imgW="2095200" imgH="1346040" progId="">
              <p:embed/>
            </p:oleObj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446166" y="2060848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-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97450" y="1988840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21386" y="2771636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707904" y="278092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43808" y="3532946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-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95092" y="350100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766646" y="1948770"/>
            <a:ext cx="388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+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17930" y="197954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-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046566" y="2740858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-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884368" y="2708920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18574" y="3501008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-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69858" y="349171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-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816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5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3524" y="548680"/>
            <a:ext cx="89188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Применения законов для рациональных чисел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99334224"/>
              </p:ext>
            </p:extLst>
          </p:nvPr>
        </p:nvGraphicFramePr>
        <p:xfrm>
          <a:off x="193675" y="1538288"/>
          <a:ext cx="8278813" cy="4148137"/>
        </p:xfrm>
        <a:graphic>
          <a:graphicData uri="http://schemas.openxmlformats.org/presentationml/2006/ole">
            <p:oleObj spid="_x0000_s12299" name="Equation" r:id="rId3" imgW="4012920" imgH="3124080" progId="">
              <p:embed/>
            </p:oleObj>
          </a:graphicData>
        </a:graphic>
      </p:graphicFrame>
      <p:pic>
        <p:nvPicPr>
          <p:cNvPr id="12290" name="Picture 2" descr="C:\Users\Лида\Desktop\олимпиада\Олимпийские зимние игры в Сочи 2014_files\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772816"/>
            <a:ext cx="1132408" cy="113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39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387832"/>
          </a:xfrm>
        </p:spPr>
        <p:txBody>
          <a:bodyPr>
            <a:noAutofit/>
          </a:bodyPr>
          <a:lstStyle/>
          <a:p>
            <a:pPr marL="109728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000" dirty="0">
                <a:latin typeface="Times New Roman" pitchFamily="18" charset="0"/>
                <a:ea typeface="Times New Roman"/>
                <a:cs typeface="Times New Roman" pitchFamily="18" charset="0"/>
              </a:rPr>
              <a:t>Талисманы нашей Олимпиады – белый мишка, снежный </a:t>
            </a:r>
            <a:r>
              <a:rPr lang="ru-RU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леопард и зайка. </a:t>
            </a:r>
            <a:r>
              <a:rPr lang="ru-RU" sz="2000" dirty="0">
                <a:latin typeface="Times New Roman" pitchFamily="18" charset="0"/>
                <a:ea typeface="Times New Roman"/>
                <a:cs typeface="Times New Roman" pitchFamily="18" charset="0"/>
              </a:rPr>
              <a:t>Официально понятие «олимпийский талисман» было утверждено летом 1972 года на сессии МОК, проходившей в рамках </a:t>
            </a:r>
            <a:r>
              <a:rPr lang="en-US" sz="2000" dirty="0">
                <a:latin typeface="Times New Roman" pitchFamily="18" charset="0"/>
                <a:ea typeface="Times New Roman"/>
                <a:cs typeface="Times New Roman" pitchFamily="18" charset="0"/>
              </a:rPr>
              <a:t>XX</a:t>
            </a:r>
            <a:r>
              <a:rPr lang="ru-RU" sz="2000" dirty="0">
                <a:latin typeface="Times New Roman" pitchFamily="18" charset="0"/>
                <a:ea typeface="Times New Roman"/>
                <a:cs typeface="Times New Roman" pitchFamily="18" charset="0"/>
              </a:rPr>
              <a:t> Олимпийских игр в Мюнхене. Решением Комитета талисман стал обязательным атрибутом Олимпийских игр.  Миссия олимпийского талисмана — «отразить дух страны-хозяйки игр, принести удачу спортсменам и накалить праздничную атмосферу». 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0"/>
            <a:ext cx="5050904" cy="11430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prstClr val="black"/>
                </a:solidFill>
                <a:effectLst/>
                <a:latin typeface="Times New Roman"/>
                <a:ea typeface="Times New Roman"/>
                <a:cs typeface="Times New Roman"/>
              </a:rPr>
              <a:t>Талисманы </a:t>
            </a:r>
            <a:r>
              <a:rPr lang="ru-RU" sz="3200" dirty="0" smtClean="0">
                <a:solidFill>
                  <a:prstClr val="black"/>
                </a:solidFill>
                <a:effectLst/>
                <a:latin typeface="Times New Roman"/>
                <a:ea typeface="Times New Roman"/>
                <a:cs typeface="Times New Roman"/>
              </a:rPr>
              <a:t>Олимпиады</a:t>
            </a:r>
            <a:endParaRPr lang="ru-RU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87723" y="3645024"/>
            <a:ext cx="7020781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9934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179929"/>
            <a:ext cx="51569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Тренировочные упражнения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6844" y="1292567"/>
            <a:ext cx="23791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№549 а). в). д).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554 а). г).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555 б). г).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42414224"/>
              </p:ext>
            </p:extLst>
          </p:nvPr>
        </p:nvGraphicFramePr>
        <p:xfrm>
          <a:off x="827584" y="2996952"/>
          <a:ext cx="7560840" cy="10081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120"/>
                <a:gridCol w="1080120"/>
                <a:gridCol w="1080120"/>
                <a:gridCol w="1080120"/>
                <a:gridCol w="1080120"/>
                <a:gridCol w="1080120"/>
                <a:gridCol w="1080120"/>
              </a:tblGrid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15/17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-9/7</a:t>
                      </a: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2/3</a:t>
                      </a: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39/40</a:t>
                      </a: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-1/20</a:t>
                      </a:r>
                      <a:endParaRPr lang="ru-RU" sz="14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Е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</a:t>
                      </a:r>
                      <a:endParaRPr lang="ru-RU" sz="14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00892486"/>
              </p:ext>
            </p:extLst>
          </p:nvPr>
        </p:nvGraphicFramePr>
        <p:xfrm>
          <a:off x="755576" y="2996952"/>
          <a:ext cx="7632849" cy="9361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0407"/>
                <a:gridCol w="1090407"/>
                <a:gridCol w="1090407"/>
                <a:gridCol w="1090407"/>
                <a:gridCol w="1090407"/>
                <a:gridCol w="1090407"/>
                <a:gridCol w="1090407"/>
              </a:tblGrid>
              <a:tr h="4680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-1/20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15/17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-9/7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2/3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39/40</a:t>
                      </a:r>
                      <a:endParaRPr lang="ru-RU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805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77159" y="3573016"/>
            <a:ext cx="6949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C:\Users\Лида\Desktop\олимпиада\Олимпийские зимние игры в Сочи 2014_files\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9403" y="166711"/>
            <a:ext cx="1106215" cy="110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033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8459" y="332656"/>
            <a:ext cx="35217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Домашняя работа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1715324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П.3.6; 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549(2 столбик); 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553(2 столбик);   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550 (2 столбик).</a:t>
            </a:r>
          </a:p>
        </p:txBody>
      </p:sp>
      <p:pic>
        <p:nvPicPr>
          <p:cNvPr id="14338" name="Picture 2" descr="C:\Users\Лида\Desktop\картинки к открытому уроку\260 шорт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2379" y="3789040"/>
            <a:ext cx="3147960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2944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47864" y="251937"/>
            <a:ext cx="20185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Рефлексия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62685" y="1052736"/>
            <a:ext cx="3537507" cy="49859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сегодня я узнал, что…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было интересно, потому что…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было трудно, потому что…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 выполнял задания…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 понял, что…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теперь я могу…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 почувствовал, что…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 приобрел…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 научился…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меня получилось 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 смог…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 попробую…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меня удивило, что…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мне захотелось…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 повторил…</a:t>
            </a:r>
          </a:p>
          <a:p>
            <a:endParaRPr lang="ru-RU" dirty="0"/>
          </a:p>
        </p:txBody>
      </p:sp>
      <p:pic>
        <p:nvPicPr>
          <p:cNvPr id="15362" name="Picture 2" descr="C:\Users\Лида\Desktop\smile_b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52736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Лида\Desktop\medium_vopr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86199"/>
            <a:ext cx="1667528" cy="187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513436"/>
            <a:ext cx="1558025" cy="1435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343451" y="1517883"/>
            <a:ext cx="45343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на уроке мне все было понятно,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я получил хорошие знания.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9662" y="3284984"/>
            <a:ext cx="43472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усвоил материал, но осталось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выяснить некоторые вопросы.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19872" y="4974267"/>
            <a:ext cx="39085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усвоил материал частично,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многого не понял.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C:\Users\Лида\Desktop\картинки к открытому уроку\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416" y="219074"/>
            <a:ext cx="1049686" cy="104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163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2300679"/>
            <a:ext cx="62911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Спасибо за сотрудничество!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 новых встреч!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отличным настроением я прощаюсь с Вами!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Лида\Desktop\httpkonstantinovsk.runews12-03-2012na-konstantinovskru-novye-smaily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861"/>
            <a:ext cx="9505056" cy="712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611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513</TotalTime>
  <Words>1019</Words>
  <Application>Microsoft Office PowerPoint</Application>
  <PresentationFormat>Экран (4:3)</PresentationFormat>
  <Paragraphs>274</Paragraphs>
  <Slides>19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Открытая</vt:lpstr>
      <vt:lpstr>Equation</vt:lpstr>
      <vt:lpstr>Законы  сложения и умножения</vt:lpstr>
      <vt:lpstr>Слайд 2</vt:lpstr>
      <vt:lpstr>Слайд 3</vt:lpstr>
      <vt:lpstr>Девиз Олимпиады</vt:lpstr>
      <vt:lpstr>Слайд 5</vt:lpstr>
      <vt:lpstr>Кольца Олимпиады</vt:lpstr>
      <vt:lpstr>Слайд 7</vt:lpstr>
      <vt:lpstr>Слайд 8</vt:lpstr>
      <vt:lpstr>Тема: «Законы сложения и умножения»</vt:lpstr>
      <vt:lpstr>Олимпийская клятва спортсменов</vt:lpstr>
      <vt:lpstr>Слайд 11</vt:lpstr>
      <vt:lpstr>Установите соответствие</vt:lpstr>
      <vt:lpstr>Расставьте знаки</vt:lpstr>
      <vt:lpstr>Слайд 14</vt:lpstr>
      <vt:lpstr>Талисманы Олимпиады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Первый символ Олимпиады.</dc:title>
  <dc:creator>Лида</dc:creator>
  <cp:lastModifiedBy>Sony</cp:lastModifiedBy>
  <cp:revision>48</cp:revision>
  <dcterms:created xsi:type="dcterms:W3CDTF">2014-01-06T12:10:59Z</dcterms:created>
  <dcterms:modified xsi:type="dcterms:W3CDTF">2019-01-13T13:41:13Z</dcterms:modified>
</cp:coreProperties>
</file>