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64" r:id="rId2"/>
    <p:sldId id="279" r:id="rId3"/>
    <p:sldId id="275" r:id="rId4"/>
    <p:sldId id="278" r:id="rId5"/>
    <p:sldId id="285" r:id="rId6"/>
    <p:sldId id="286" r:id="rId7"/>
    <p:sldId id="287" r:id="rId8"/>
    <p:sldId id="268" r:id="rId9"/>
    <p:sldId id="294" r:id="rId10"/>
    <p:sldId id="281" r:id="rId11"/>
    <p:sldId id="290" r:id="rId12"/>
    <p:sldId id="282" r:id="rId13"/>
    <p:sldId id="296" r:id="rId14"/>
    <p:sldId id="297" r:id="rId15"/>
    <p:sldId id="29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14" autoAdjust="0"/>
    <p:restoredTop sz="94660"/>
  </p:normalViewPr>
  <p:slideViewPr>
    <p:cSldViewPr snapToGrid="0">
      <p:cViewPr>
        <p:scale>
          <a:sx n="86" d="100"/>
          <a:sy n="86" d="100"/>
        </p:scale>
        <p:origin x="-612" y="-4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34AB8-0814-4FD5-A7A6-FC646D0F1B5F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4F75E-1CAF-4A59-B6F2-3C43F68B6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20117-0EE4-45E8-AD0C-2387785F7DE5}" type="datetime1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19528-AE86-4EDF-AC8C-B0A747F80A6A}" type="datetime1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177F2-C21B-4A1E-962B-04753531812A}" type="datetime1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9C93B-433D-4342-AF18-CFBBAC849626}" type="datetime1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3E0F5-4503-4135-88B1-A872DE3BDE01}" type="datetime1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AEBA8-A481-43A0-8864-292B4258983D}" type="datetime1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9C9A6-F968-4987-9A0A-A95B7449E705}" type="datetime1">
              <a:rPr lang="ru-RU" smtClean="0"/>
              <a:pPr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A60DD-625E-4B78-AA85-B1DDB63E93F5}" type="datetime1">
              <a:rPr lang="ru-RU" smtClean="0"/>
              <a:pPr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38595-952E-4339-9D3C-19B3541AE8C5}" type="datetime1">
              <a:rPr lang="ru-RU" smtClean="0"/>
              <a:pPr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2EEB-AC23-4E6E-95F0-8723598A3808}" type="datetime1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AC5D0-70A1-4A4F-B028-E4F4F4ADAC32}" type="datetime1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50273-BBEE-4FB1-88DF-DE67B0244996}" type="datetime1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9E147-5D7D-4AD9-BB44-2DA5996A3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1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75118" y="2489106"/>
            <a:ext cx="8971622" cy="1876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Периодический </a:t>
            </a: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закон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 </a:t>
            </a:r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периодическая </a:t>
            </a: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система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химических элементов Д.И</a:t>
            </a:r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.  </a:t>
            </a: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Менделеева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 </a:t>
            </a:r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свете теории строения атома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06272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7366"/>
          <a:stretch/>
        </p:blipFill>
        <p:spPr>
          <a:xfrm>
            <a:off x="461433" y="118533"/>
            <a:ext cx="8221134" cy="67394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4431" t="3820" r="14142" b="3779"/>
          <a:stretch/>
        </p:blipFill>
        <p:spPr>
          <a:xfrm>
            <a:off x="677332" y="355599"/>
            <a:ext cx="7780868" cy="53662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33973" y="444213"/>
            <a:ext cx="68675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kern="0" dirty="0" smtClean="0">
                <a:ln w="11430">
                  <a:solidFill>
                    <a:srgbClr val="C00000"/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Взаимодействие натрия с водой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42334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7366"/>
          <a:stretch/>
        </p:blipFill>
        <p:spPr>
          <a:xfrm>
            <a:off x="461433" y="118533"/>
            <a:ext cx="8221134" cy="67394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7435" t="3839" r="7441" b="4051"/>
          <a:stretch/>
        </p:blipFill>
        <p:spPr>
          <a:xfrm>
            <a:off x="663377" y="364064"/>
            <a:ext cx="7795206" cy="537633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15165" y="435746"/>
            <a:ext cx="68916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kern="0" dirty="0" smtClean="0">
                <a:ln w="11430">
                  <a:solidFill>
                    <a:srgbClr val="C00000"/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Взаимодействие магния с водой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5376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7366"/>
          <a:stretch/>
        </p:blipFill>
        <p:spPr>
          <a:xfrm>
            <a:off x="461433" y="118533"/>
            <a:ext cx="8221134" cy="67394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5122" t="3050" r="14794" b="3863"/>
          <a:stretch/>
        </p:blipFill>
        <p:spPr>
          <a:xfrm>
            <a:off x="685799" y="380998"/>
            <a:ext cx="7780867" cy="535165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79936" y="380998"/>
            <a:ext cx="75841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kern="0" dirty="0" smtClean="0">
                <a:ln w="11430">
                  <a:solidFill>
                    <a:srgbClr val="C00000"/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Взаимодействие алюминия с водой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9095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par>
              <p:cTn id="2"/>
            </p:par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141" y="1054432"/>
            <a:ext cx="8285182" cy="5693279"/>
          </a:xfrm>
          <a:prstGeom prst="rect">
            <a:avLst/>
          </a:prstGeom>
        </p:spPr>
      </p:pic>
      <p:sp>
        <p:nvSpPr>
          <p:cNvPr id="89" name="Прямоугольник 88"/>
          <p:cNvSpPr/>
          <p:nvPr/>
        </p:nvSpPr>
        <p:spPr>
          <a:xfrm>
            <a:off x="262141" y="223435"/>
            <a:ext cx="84804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/>
            <a:r>
              <a:rPr lang="ru-RU" sz="2400" b="1" kern="0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Задание.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Объясните химическую активность исследуемых металлов в свете строения их атомов.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77683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8585" y="853745"/>
            <a:ext cx="8264768" cy="5348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ru-RU" sz="3200" b="1" kern="0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Вывод</a:t>
            </a:r>
          </a:p>
          <a:p>
            <a:pPr marL="0" lvl="1" algn="ctr"/>
            <a:endParaRPr lang="ru-RU" sz="1000" b="1" kern="0" dirty="0" smtClean="0">
              <a:ln w="1143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</a:endParaRPr>
          </a:p>
          <a:p>
            <a:pPr marL="514350" lvl="1" indent="-514350" algn="just">
              <a:lnSpc>
                <a:spcPct val="107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периодах слева направо металлические свойства ослабевают, а неметаллические усиливаются, т.к. заряд ядра и количество валентных электронов увеличивается и радиусы атомов уменьшаются.</a:t>
            </a:r>
          </a:p>
          <a:p>
            <a:pPr marL="514350" lvl="1" indent="-514350" algn="just">
              <a:lnSpc>
                <a:spcPct val="107000"/>
              </a:lnSpc>
              <a:buFont typeface="+mj-lt"/>
              <a:buAutoNum type="arabicPeriod"/>
            </a:pP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Свойства химических элементов, а также формы и свойства образуемых ими простых веществ и соединений находятся в периодической зависимости от величины зарядов ядер их атомов</a:t>
            </a: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67934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3416" y="1264053"/>
            <a:ext cx="8264768" cy="3504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ru-RU" sz="3200" b="1" kern="0" dirty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Рефлексия </a:t>
            </a:r>
            <a:endParaRPr lang="ru-RU" sz="3200" b="1" kern="0" dirty="0" smtClean="0">
              <a:ln w="1143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</a:endParaRPr>
          </a:p>
          <a:p>
            <a:pPr marL="0" lvl="1" algn="ctr"/>
            <a:endParaRPr lang="ru-RU" sz="1000" b="1" kern="0" dirty="0" smtClean="0">
              <a:ln w="1143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</a:endParaRPr>
          </a:p>
          <a:p>
            <a:pPr lvl="1" indent="-457200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Все 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ли вам было понятно в течение урока?</a:t>
            </a:r>
          </a:p>
          <a:p>
            <a:pPr lvl="1" indent="-457200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Какая 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часть урока показалась самой интересной?</a:t>
            </a:r>
          </a:p>
          <a:p>
            <a:pPr lvl="1" indent="-457200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Какая 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часть урока  вызвала затруднение?</a:t>
            </a:r>
          </a:p>
          <a:p>
            <a:pPr lvl="1" indent="-457200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Какое 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 вас настроение после урока?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44051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14133" y="1036934"/>
            <a:ext cx="5613400" cy="49921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«По видимости периодическому закону будущее не грозит разрушением, а только надстройки и развитие обещает...»</a:t>
            </a:r>
          </a:p>
          <a:p>
            <a:pPr algn="r">
              <a:lnSpc>
                <a:spcPct val="200000"/>
              </a:lnSpc>
            </a:pPr>
            <a:r>
              <a:rPr lang="ru-RU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Из </a:t>
            </a:r>
            <a:r>
              <a:rPr lang="ru-RU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дневника Д. И. </a:t>
            </a:r>
            <a:r>
              <a:rPr lang="ru-RU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Менделеева.</a:t>
            </a:r>
          </a:p>
          <a:p>
            <a:pPr algn="r">
              <a:lnSpc>
                <a:spcPct val="80000"/>
              </a:lnSpc>
            </a:pPr>
            <a:r>
              <a:rPr lang="ru-RU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Запись </a:t>
            </a:r>
            <a:r>
              <a:rPr lang="ru-RU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от 10 июля 1905 г.</a:t>
            </a:r>
          </a:p>
        </p:txBody>
      </p:sp>
      <p:pic>
        <p:nvPicPr>
          <p:cNvPr id="1032" name="Picture 8" descr="http://ruelect.com/wp-content/uploads/2015/08/0028-010-Velikie-uchenye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5F9F8"/>
              </a:clrFrom>
              <a:clrTo>
                <a:srgbClr val="F5F9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/>
        </p:blipFill>
        <p:spPr bwMode="auto">
          <a:xfrm>
            <a:off x="381000" y="516465"/>
            <a:ext cx="2727549" cy="349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57488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938719" y="2890391"/>
            <a:ext cx="72665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kumimoji="0" lang="ru-RU" sz="3200" b="1" i="0" u="none" strike="noStrike" kern="0" cap="none" spc="0" normalizeH="0" baseline="0" noProof="0" dirty="0" smtClean="0">
                <a:ln w="11430"/>
                <a:solidFill>
                  <a:srgbClr val="49009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1.  В каком году  был  открыт Периодический закон?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96252" y="949569"/>
            <a:ext cx="8572500" cy="5715000"/>
            <a:chOff x="296252" y="949569"/>
            <a:chExt cx="8572500" cy="5715000"/>
          </a:xfrm>
        </p:grpSpPr>
        <p:pic>
          <p:nvPicPr>
            <p:cNvPr id="5" name="Picture 2" descr="http://russkievesti.ru/assets/images/2016-01-037468876363637885334-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2" y="949569"/>
              <a:ext cx="8572500" cy="5715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5710515" y="949569"/>
              <a:ext cx="315823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kumimoji="0" lang="ru-RU" sz="3200" b="1" i="0" u="none" strike="noStrike" kern="0" cap="none" spc="0" normalizeH="0" baseline="0" noProof="0" dirty="0" smtClean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uLnTx/>
                  <a:uFillTx/>
                  <a:latin typeface="Arial"/>
                  <a:ea typeface="+mn-ea"/>
                  <a:cs typeface="+mn-cs"/>
                </a:rPr>
                <a:t>1 марта 1869 г.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52472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938719" y="2890391"/>
            <a:ext cx="72665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kumimoji="0" lang="ru-RU" sz="3200" b="1" i="0" u="none" strike="noStrike" kern="0" cap="none" spc="0" normalizeH="0" baseline="0" noProof="0" dirty="0" smtClean="0">
                <a:ln w="11430"/>
                <a:solidFill>
                  <a:srgbClr val="49009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2. Дайте современную  формулировку  периодического  закона.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60689" y="2587973"/>
            <a:ext cx="729678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kumimoji="0" lang="ru-RU" sz="3200" b="1" i="0" u="none" strike="noStrike" kern="0" cap="none" spc="0" normalizeH="0" baseline="0" noProof="0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Свойства химических элементов, а также их соединений находятся в периодической зависимости</a:t>
            </a:r>
          </a:p>
          <a:p>
            <a:pPr lvl="0" algn="ctr"/>
            <a:r>
              <a:rPr kumimoji="0" lang="ru-RU" sz="3200" b="1" i="0" u="none" strike="noStrike" kern="0" cap="none" spc="0" normalizeH="0" baseline="0" noProof="0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от зарядов ядер атомов.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148" name="Picture 4" descr="http://abouthist.net/wp-content/uploads/2011/09/ato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312681">
            <a:off x="6624327" y="4057919"/>
            <a:ext cx="2247206" cy="2543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57115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8719" y="2597299"/>
            <a:ext cx="726656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kern="0" dirty="0">
                <a:ln w="11430"/>
                <a:solidFill>
                  <a:srgbClr val="49009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	</a:t>
            </a:r>
            <a:r>
              <a:rPr lang="ru-RU" sz="3200" b="1" kern="0" dirty="0" smtClean="0">
                <a:ln w="11430"/>
                <a:solidFill>
                  <a:srgbClr val="49009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3. </a:t>
            </a:r>
            <a:r>
              <a:rPr lang="ru-RU" sz="3200" b="1" kern="0" dirty="0">
                <a:ln w="11430"/>
                <a:solidFill>
                  <a:srgbClr val="49009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Чем отличается современная формулировка периодического закона от данной Менделеевым?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556129" y="1591534"/>
            <a:ext cx="7967323" cy="4182137"/>
            <a:chOff x="556129" y="1591534"/>
            <a:chExt cx="7967323" cy="4182137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4547935" y="2651550"/>
              <a:ext cx="3975517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kumimoji="0" lang="ru-RU" sz="3200" b="1" i="0" u="none" strike="noStrike" kern="0" cap="none" spc="0" normalizeH="0" baseline="0" noProof="0" dirty="0" smtClean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uLnTx/>
                  <a:uFillTx/>
                  <a:latin typeface="Arial"/>
                  <a:ea typeface="+mn-ea"/>
                  <a:cs typeface="+mn-cs"/>
                </a:rPr>
                <a:t>За основу Менделеев брал атомный вес элемента.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4" name="Picture 2" descr="http://dic.academic.ru/pictures/wiki/files/77/Mendeleev's_design_Weight_devices_for_firm_and_gas_substances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129" y="1591534"/>
              <a:ext cx="3600000" cy="41821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81936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0096" y="1975223"/>
            <a:ext cx="726656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kumimoji="0" lang="ru-RU" sz="3200" b="1" i="0" u="none" strike="noStrike" kern="0" cap="none" spc="0" normalizeH="0" baseline="0" noProof="0" dirty="0" smtClean="0">
                <a:ln w="11430"/>
                <a:solidFill>
                  <a:srgbClr val="49009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4.  При создании периодической системы Д.И.  Менделеев расположил два соседних элемента (какие?) V  периода не в порядке возрастания атомного веса. Почему это пришлось сделать?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36193" y="863600"/>
            <a:ext cx="8871615" cy="5908026"/>
            <a:chOff x="136193" y="863600"/>
            <a:chExt cx="8871615" cy="590802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36193" y="5940629"/>
              <a:ext cx="887161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sz="2400" b="1" i="0" u="none" strike="noStrike" kern="0" cap="none" spc="0" normalizeH="0" baseline="0" noProof="0" dirty="0" err="1" smtClean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uLnTx/>
                  <a:uFillTx/>
                  <a:latin typeface="Arial"/>
                </a:rPr>
                <a:t>Te</a:t>
              </a:r>
              <a:r>
                <a:rPr kumimoji="0" lang="ru-RU" sz="2400" b="1" i="0" u="none" strike="noStrike" kern="0" cap="none" spc="0" normalizeH="0" baseline="0" noProof="0" dirty="0" smtClean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uLnTx/>
                  <a:uFillTx/>
                  <a:latin typeface="Arial"/>
                </a:rPr>
                <a:t> –</a:t>
              </a:r>
              <a:r>
                <a:rPr lang="ru-RU" sz="2400" b="1" kern="0" dirty="0" smtClean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/>
                </a:rPr>
                <a:t> </a:t>
              </a:r>
              <a:r>
                <a:rPr kumimoji="0" lang="en-US" sz="2400" b="1" i="0" u="none" strike="noStrike" kern="0" cap="none" spc="0" normalizeH="0" baseline="0" noProof="0" dirty="0" smtClean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uLnTx/>
                  <a:uFillTx/>
                  <a:latin typeface="Arial"/>
                </a:rPr>
                <a:t>I</a:t>
              </a:r>
              <a:r>
                <a:rPr kumimoji="0" lang="ru-RU" sz="2400" b="1" i="0" u="none" strike="noStrike" kern="0" cap="none" spc="0" normalizeH="0" baseline="0" noProof="0" dirty="0" smtClean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uLnTx/>
                  <a:uFillTx/>
                  <a:latin typeface="Arial"/>
                </a:rPr>
                <a:t>. </a:t>
              </a:r>
              <a:r>
                <a:rPr lang="ru-RU" sz="2400" kern="0" dirty="0" smtClean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latin typeface="Arial"/>
                </a:rPr>
                <a:t>Основ </a:t>
              </a:r>
              <a:r>
                <a:rPr lang="ru-RU" sz="2400" kern="0" dirty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latin typeface="Arial"/>
                </a:rPr>
                <a:t>для классификации элементов у Менделеева </a:t>
              </a:r>
              <a:r>
                <a:rPr lang="ru-RU" sz="2400" kern="0" dirty="0" smtClean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latin typeface="Arial"/>
                </a:rPr>
                <a:t>было две </a:t>
              </a:r>
              <a:r>
                <a:rPr lang="ru-RU" sz="2400" kern="0" dirty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latin typeface="Arial"/>
                </a:rPr>
                <a:t>— атомная масса и химическое </a:t>
              </a:r>
              <a:r>
                <a:rPr lang="ru-RU" sz="2400" kern="0" dirty="0" smtClean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latin typeface="Arial"/>
                </a:rPr>
                <a:t>сходство.</a:t>
              </a:r>
              <a:endParaRPr lang="ru-RU" sz="2400" kern="0" dirty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latin typeface="Arial"/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741467" y="863600"/>
              <a:ext cx="7747182" cy="5175438"/>
            </a:xfrm>
            <a:prstGeom prst="rect">
              <a:avLst/>
            </a:prstGeom>
          </p:spPr>
        </p:pic>
        <p:sp>
          <p:nvSpPr>
            <p:cNvPr id="6" name="Скругленный прямоугольник 5"/>
            <p:cNvSpPr/>
            <p:nvPr/>
          </p:nvSpPr>
          <p:spPr>
            <a:xfrm>
              <a:off x="4546600" y="2896425"/>
              <a:ext cx="1499244" cy="445552"/>
            </a:xfrm>
            <a:prstGeom prst="round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68455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8719" y="2779556"/>
            <a:ext cx="72665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kern="0" dirty="0">
                <a:ln w="11430"/>
                <a:solidFill>
                  <a:srgbClr val="49009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5.  Можете ли вы привести дополнительные примеры  подобных несоответствий?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7894" y="854574"/>
            <a:ext cx="8062079" cy="5419624"/>
          </a:xfrm>
          <a:prstGeom prst="rect">
            <a:avLst/>
          </a:prstGeom>
        </p:spPr>
      </p:pic>
      <p:grpSp>
        <p:nvGrpSpPr>
          <p:cNvPr id="15" name="Группа 14"/>
          <p:cNvGrpSpPr/>
          <p:nvPr/>
        </p:nvGrpSpPr>
        <p:grpSpPr>
          <a:xfrm>
            <a:off x="719667" y="1684867"/>
            <a:ext cx="7670800" cy="5094535"/>
            <a:chOff x="719667" y="1684867"/>
            <a:chExt cx="7670800" cy="5094535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584242" y="6194627"/>
              <a:ext cx="397551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sz="3200" b="1" kern="0" dirty="0" err="1" smtClean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/>
                </a:rPr>
                <a:t>Ar</a:t>
              </a:r>
              <a:r>
                <a:rPr lang="ru-RU" sz="3200" b="1" kern="0" dirty="0" smtClean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/>
                </a:rPr>
                <a:t> – </a:t>
              </a:r>
              <a:r>
                <a:rPr lang="en-US" sz="3200" b="1" kern="0" dirty="0" smtClean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/>
                </a:rPr>
                <a:t>K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7526867" y="1684867"/>
              <a:ext cx="863600" cy="445552"/>
            </a:xfrm>
            <a:prstGeom prst="round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719667" y="2009436"/>
              <a:ext cx="863600" cy="445552"/>
            </a:xfrm>
            <a:prstGeom prst="round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790477" y="2015067"/>
            <a:ext cx="4540723" cy="4764334"/>
            <a:chOff x="3790477" y="2015067"/>
            <a:chExt cx="4540723" cy="476433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6798733" y="2015067"/>
              <a:ext cx="1532467" cy="445552"/>
            </a:xfrm>
            <a:prstGeom prst="round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790477" y="6194626"/>
              <a:ext cx="159691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b="1" kern="0" dirty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/>
                </a:rPr>
                <a:t>Co</a:t>
              </a:r>
              <a:r>
                <a:rPr lang="ru-RU" sz="3200" b="1" kern="0" dirty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/>
                </a:rPr>
                <a:t> – </a:t>
              </a:r>
              <a:r>
                <a:rPr lang="en-US" sz="3200" b="1" kern="0" dirty="0">
                  <a:ln w="1143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/>
                </a:rPr>
                <a:t>Ni</a:t>
              </a: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41438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75846" y="151470"/>
            <a:ext cx="882747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Фронтальная письменная работа (взаимопроверка)</a:t>
            </a:r>
            <a:endParaRPr lang="ru-RU" sz="2400" b="1" dirty="0">
              <a:ln w="1905"/>
              <a:gradFill>
                <a:gsLst>
                  <a:gs pos="0">
                    <a:srgbClr val="2D2D8A">
                      <a:shade val="20000"/>
                      <a:satMod val="200000"/>
                    </a:srgbClr>
                  </a:gs>
                  <a:gs pos="78000">
                    <a:srgbClr val="2D2D8A">
                      <a:tint val="90000"/>
                      <a:shade val="89000"/>
                      <a:satMod val="220000"/>
                    </a:srgbClr>
                  </a:gs>
                  <a:gs pos="100000">
                    <a:srgbClr val="2D2D8A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03129" y="1018119"/>
            <a:ext cx="6180993" cy="5229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kern="0" dirty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Ответы:</a:t>
            </a:r>
            <a:endParaRPr lang="ru-RU" sz="2800" b="1" dirty="0" smtClean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971550" lvl="1" indent="-51435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  <a:tabLst>
                <a:tab pos="9144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электрон, протон и нейтрон</a:t>
            </a:r>
          </a:p>
          <a:p>
            <a:pPr marL="971550" lvl="1" indent="-51435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  <a:tabLst>
                <a:tab pos="9144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г</a:t>
            </a:r>
          </a:p>
          <a:p>
            <a:pPr marL="971550" lvl="1" indent="-51435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  <a:tabLst>
                <a:tab pos="9144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а</a:t>
            </a:r>
          </a:p>
          <a:p>
            <a:pPr marL="971550" lvl="1" indent="-51435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  <a:tabLst>
                <a:tab pos="9144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</a:t>
            </a:r>
          </a:p>
          <a:p>
            <a:pPr marL="971550" lvl="1" indent="-51435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  <a:tabLst>
                <a:tab pos="9144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</a:t>
            </a:r>
          </a:p>
          <a:p>
            <a:pPr marL="971550" lvl="1" indent="-51435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  <a:tabLst>
                <a:tab pos="9144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г</a:t>
            </a:r>
          </a:p>
          <a:p>
            <a:pPr marL="971550" lvl="1" indent="-51435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  <a:tabLst>
                <a:tab pos="9144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</a:t>
            </a:r>
          </a:p>
          <a:p>
            <a:pPr marL="971550" lvl="1" indent="-51435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  <a:tabLst>
                <a:tab pos="9144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а</a:t>
            </a:r>
          </a:p>
          <a:p>
            <a:pPr marL="971550" lvl="1" indent="-51435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  <a:tabLst>
                <a:tab pos="9144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</a:t>
            </a:r>
          </a:p>
          <a:p>
            <a:pPr marL="971550" lvl="1" indent="-51435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  <a:tabLst>
                <a:tab pos="9144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866195" y="2417925"/>
            <a:ext cx="3446777" cy="2429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>
              <a:lnSpc>
                <a:spcPct val="107000"/>
              </a:lnSpc>
            </a:pPr>
            <a:r>
              <a:rPr lang="ru-RU" sz="3200" b="1" kern="0" dirty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Оценка работы:</a:t>
            </a:r>
          </a:p>
          <a:p>
            <a:pPr marL="0" lvl="1" algn="ctr">
              <a:lnSpc>
                <a:spcPct val="107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0-1 ошибка – «5»</a:t>
            </a:r>
          </a:p>
          <a:p>
            <a:pPr marL="0" lvl="1" algn="ctr">
              <a:lnSpc>
                <a:spcPct val="107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2-3 ошибки – «4»</a:t>
            </a:r>
          </a:p>
          <a:p>
            <a:pPr marL="0" lvl="1" algn="ctr">
              <a:lnSpc>
                <a:spcPct val="107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4-5 ошибок – «3»</a:t>
            </a:r>
          </a:p>
          <a:p>
            <a:pPr marL="0" lvl="1" algn="ctr">
              <a:lnSpc>
                <a:spcPct val="107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&gt; 5 ошибок – «2»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34125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3981" y="631658"/>
            <a:ext cx="8264768" cy="5348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ru-RU" sz="3200" b="1" kern="0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Правила техники безопасности</a:t>
            </a:r>
          </a:p>
          <a:p>
            <a:pPr marL="0" lvl="1" algn="ctr"/>
            <a:endParaRPr lang="ru-RU" sz="1000" b="1" kern="0" dirty="0" smtClean="0">
              <a:ln w="1143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</a:endParaRPr>
          </a:p>
          <a:p>
            <a:pPr marL="0" lvl="1" algn="just">
              <a:lnSpc>
                <a:spcPct val="107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 При работе со спиртовкой соблюдайте следующие правила:</a:t>
            </a:r>
          </a:p>
          <a:p>
            <a:pPr marL="534988" lvl="1" algn="just">
              <a:lnSpc>
                <a:spcPct val="107000"/>
              </a:lnSpc>
            </a:pP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1) Пользуясь спиртовкой, нельзя зажигать ее от другой спиртовки.</a:t>
            </a:r>
          </a:p>
          <a:p>
            <a:pPr marL="534988" lvl="1" algn="just">
              <a:lnSpc>
                <a:spcPct val="107000"/>
              </a:lnSpc>
            </a:pP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2) Чтобы погасить пламя спиртовки, ее следует закрыть колпачком.</a:t>
            </a:r>
          </a:p>
          <a:p>
            <a:pPr marL="0" lvl="1" algn="just">
              <a:lnSpc>
                <a:spcPct val="107000"/>
              </a:lnSpc>
            </a:pP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Особую осторожность соблюдайте при работе со щелочами. Если случайно щелочь попадет на руки или на одежду, немедленно смойте ее большим количеством воды.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E147-5D7D-4AD9-BB44-2DA5996A3C8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69711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1181</TotalTime>
  <Words>407</Words>
  <Application>Microsoft Office PowerPoint</Application>
  <PresentationFormat>Экран (4:3)</PresentationFormat>
  <Paragraphs>71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ss</dc:creator>
  <cp:lastModifiedBy>Admin</cp:lastModifiedBy>
  <cp:revision>92</cp:revision>
  <dcterms:created xsi:type="dcterms:W3CDTF">2016-01-04T17:28:34Z</dcterms:created>
  <dcterms:modified xsi:type="dcterms:W3CDTF">2017-02-19T16:09:02Z</dcterms:modified>
</cp:coreProperties>
</file>